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61" r:id="rId3"/>
    <p:sldId id="289" r:id="rId4"/>
    <p:sldId id="257" r:id="rId5"/>
    <p:sldId id="263" r:id="rId6"/>
    <p:sldId id="258"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Playfair Display Black" panose="00000A00000000000000" pitchFamily="2" charset="0"/>
      <p:bold r:id="rId32"/>
      <p:boldItalic r:id="rId33"/>
    </p:embeddedFont>
    <p:embeddedFont>
      <p:font typeface="Roboto" panose="020000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098D140-4961-4532-BD58-4F3D4F08A97D}">
  <a:tblStyle styleId="{B098D140-4961-4532-BD58-4F3D4F08A97D}"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3533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6822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3866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9405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964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0403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113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271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0422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4806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1844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39572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0608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2915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609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935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508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4493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0421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2198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jp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Shape 83"/>
        <p:cNvGrpSpPr/>
        <p:nvPr/>
      </p:nvGrpSpPr>
      <p:grpSpPr>
        <a:xfrm>
          <a:off x="0" y="0"/>
          <a:ext cx="0" cy="0"/>
          <a:chOff x="0" y="0"/>
          <a:chExt cx="0" cy="0"/>
        </a:xfrm>
      </p:grpSpPr>
      <p:cxnSp>
        <p:nvCxnSpPr>
          <p:cNvPr id="84" name="Google Shape;84;p13"/>
          <p:cNvCxnSpPr/>
          <p:nvPr/>
        </p:nvCxnSpPr>
        <p:spPr>
          <a:xfrm rot="-5400000">
            <a:off x="-4059167" y="4327520"/>
            <a:ext cx="13354541"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3091580" y="4175120"/>
            <a:ext cx="13354541"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2016971" y="4327520"/>
            <a:ext cx="13354541"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1028700" y="884039"/>
            <a:ext cx="16230600" cy="837426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 name="Google Shape;90;p13"/>
          <p:cNvSpPr txBox="1"/>
          <p:nvPr/>
        </p:nvSpPr>
        <p:spPr>
          <a:xfrm>
            <a:off x="1363549" y="2373041"/>
            <a:ext cx="13583366" cy="5613845"/>
          </a:xfrm>
          <a:prstGeom prst="rect">
            <a:avLst/>
          </a:prstGeom>
          <a:noFill/>
          <a:ln>
            <a:noFill/>
          </a:ln>
        </p:spPr>
        <p:txBody>
          <a:bodyPr spcFirstLastPara="1" wrap="square" lIns="0" tIns="0" rIns="0" bIns="0" anchor="t" anchorCtr="0">
            <a:spAutoFit/>
          </a:bodyPr>
          <a:lstStyle/>
          <a:p>
            <a:pPr lvl="0" algn="ctr">
              <a:lnSpc>
                <a:spcPct val="119998"/>
              </a:lnSpc>
            </a:pPr>
            <a:r>
              <a:rPr lang="en-US" sz="6000" dirty="0">
                <a:solidFill>
                  <a:srgbClr val="0B1320"/>
                </a:solidFill>
                <a:latin typeface="Playfair Display Black"/>
                <a:ea typeface="Playfair Display Black"/>
                <a:cs typeface="Playfair Display Black"/>
                <a:sym typeface="Playfair Display Black"/>
              </a:rPr>
              <a:t>ASSIGNMENT 2 </a:t>
            </a:r>
          </a:p>
          <a:p>
            <a:pPr lvl="0" algn="ctr">
              <a:lnSpc>
                <a:spcPct val="119998"/>
              </a:lnSpc>
            </a:pPr>
            <a:r>
              <a:rPr lang="en-US" sz="6000" dirty="0">
                <a:solidFill>
                  <a:srgbClr val="0B1320"/>
                </a:solidFill>
                <a:latin typeface="Playfair Display Black"/>
                <a:ea typeface="Playfair Display Black"/>
                <a:cs typeface="Playfair Display Black"/>
                <a:sym typeface="Playfair Display Black"/>
              </a:rPr>
              <a:t>UAV</a:t>
            </a:r>
          </a:p>
          <a:p>
            <a:pPr lvl="0" algn="ctr">
              <a:lnSpc>
                <a:spcPct val="119998"/>
              </a:lnSpc>
            </a:pPr>
            <a:r>
              <a:rPr lang="en-US" sz="6000" dirty="0">
                <a:solidFill>
                  <a:srgbClr val="0B1320"/>
                </a:solidFill>
                <a:latin typeface="Playfair Display Black"/>
                <a:ea typeface="Playfair Display Black"/>
                <a:cs typeface="Playfair Display Black"/>
                <a:sym typeface="Playfair Display Black"/>
              </a:rPr>
              <a:t>(UNMANNED AERIAL VEHICLE) </a:t>
            </a:r>
          </a:p>
          <a:p>
            <a:pPr lvl="0" algn="ctr">
              <a:lnSpc>
                <a:spcPct val="119998"/>
              </a:lnSpc>
            </a:pPr>
            <a:endParaRPr lang="en-US" sz="6000" dirty="0">
              <a:solidFill>
                <a:srgbClr val="0B1320"/>
              </a:solidFill>
              <a:latin typeface="Playfair Display Black"/>
              <a:ea typeface="Playfair Display Black"/>
              <a:cs typeface="Playfair Display Black"/>
              <a:sym typeface="Playfair Display Black"/>
            </a:endParaRPr>
          </a:p>
          <a:p>
            <a:pPr lvl="0">
              <a:lnSpc>
                <a:spcPct val="119998"/>
              </a:lnSpc>
            </a:pPr>
            <a:r>
              <a:rPr lang="en-US" sz="3200" dirty="0">
                <a:solidFill>
                  <a:srgbClr val="0B1320"/>
                </a:solidFill>
                <a:latin typeface="Playfair Display Black"/>
                <a:ea typeface="Playfair Display Black"/>
                <a:cs typeface="Playfair Display Black"/>
                <a:sym typeface="Playfair Display Black"/>
              </a:rPr>
              <a:t>ROBOTIC HARDWARE (MCTE 4396)</a:t>
            </a:r>
          </a:p>
          <a:p>
            <a:pPr lvl="0">
              <a:lnSpc>
                <a:spcPct val="119998"/>
              </a:lnSpc>
            </a:pPr>
            <a:r>
              <a:rPr lang="en-US" sz="3200" dirty="0">
                <a:solidFill>
                  <a:srgbClr val="0B1320"/>
                </a:solidFill>
                <a:latin typeface="Playfair Display Black"/>
                <a:ea typeface="Playfair Display Black"/>
                <a:cs typeface="Playfair Display Black"/>
                <a:sym typeface="Playfair Display Black"/>
              </a:rPr>
              <a:t>Slide by: Al </a:t>
            </a:r>
            <a:r>
              <a:rPr lang="en-US" sz="3200" dirty="0" err="1">
                <a:solidFill>
                  <a:srgbClr val="0B1320"/>
                </a:solidFill>
                <a:latin typeface="Playfair Display Black"/>
                <a:ea typeface="Playfair Display Black"/>
                <a:cs typeface="Playfair Display Black"/>
                <a:sym typeface="Playfair Display Black"/>
              </a:rPr>
              <a:t>Saiaari</a:t>
            </a:r>
            <a:r>
              <a:rPr lang="en-US" sz="3200" dirty="0">
                <a:solidFill>
                  <a:srgbClr val="0B1320"/>
                </a:solidFill>
                <a:latin typeface="Playfair Display Black"/>
                <a:ea typeface="Playfair Display Black"/>
                <a:cs typeface="Playfair Display Black"/>
                <a:sym typeface="Playfair Display Black"/>
              </a:rPr>
              <a:t> Mohammed Nasser Saeed ( 1734429 )</a:t>
            </a:r>
          </a:p>
        </p:txBody>
      </p:sp>
      <p:grpSp>
        <p:nvGrpSpPr>
          <p:cNvPr id="91" name="Google Shape;91;p13"/>
          <p:cNvGrpSpPr/>
          <p:nvPr/>
        </p:nvGrpSpPr>
        <p:grpSpPr>
          <a:xfrm>
            <a:off x="12385106" y="6084623"/>
            <a:ext cx="4476247" cy="5509227"/>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101" name="Google Shape;101;p13"/>
          <p:cNvCxnSpPr/>
          <p:nvPr/>
        </p:nvCxnSpPr>
        <p:spPr>
          <a:xfrm>
            <a:off x="1592374" y="1883323"/>
            <a:ext cx="13354541" cy="0"/>
          </a:xfrm>
          <a:prstGeom prst="straightConnector1">
            <a:avLst/>
          </a:prstGeom>
          <a:noFill/>
          <a:ln w="38100" cap="flat" cmpd="sng">
            <a:solidFill>
              <a:srgbClr val="0B1320"/>
            </a:solidFill>
            <a:prstDash val="solid"/>
            <a:round/>
            <a:headEnd type="none" w="sm" len="sm"/>
            <a:tailEnd type="none" w="sm" len="sm"/>
          </a:ln>
        </p:spPr>
      </p:cxnSp>
      <p:grpSp>
        <p:nvGrpSpPr>
          <p:cNvPr id="102" name="Google Shape;102;p13"/>
          <p:cNvGrpSpPr/>
          <p:nvPr/>
        </p:nvGrpSpPr>
        <p:grpSpPr>
          <a:xfrm>
            <a:off x="15328896" y="1678999"/>
            <a:ext cx="406823" cy="408647"/>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3"/>
          <p:cNvGrpSpPr/>
          <p:nvPr/>
        </p:nvGrpSpPr>
        <p:grpSpPr>
          <a:xfrm>
            <a:off x="15892570" y="1678999"/>
            <a:ext cx="406823" cy="408647"/>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13"/>
          <p:cNvGrpSpPr/>
          <p:nvPr/>
        </p:nvGrpSpPr>
        <p:grpSpPr>
          <a:xfrm>
            <a:off x="16453618" y="1678999"/>
            <a:ext cx="406823" cy="408647"/>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720539" y="496971"/>
            <a:ext cx="8410000" cy="1107996"/>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FIXED WING UAVS</a:t>
            </a:r>
          </a:p>
        </p:txBody>
      </p:sp>
      <p:grpSp>
        <p:nvGrpSpPr>
          <p:cNvPr id="153" name="Google Shape;153;p15"/>
          <p:cNvGrpSpPr/>
          <p:nvPr/>
        </p:nvGrpSpPr>
        <p:grpSpPr>
          <a:xfrm>
            <a:off x="142289" y="4551425"/>
            <a:ext cx="5777384"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44848" y="3266960"/>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5141301" cy="1615250"/>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Horizontal flight motion</a:t>
            </a:r>
          </a:p>
          <a:p>
            <a:pPr marL="539749" lvl="1" indent="-269874">
              <a:lnSpc>
                <a:spcPct val="140016"/>
              </a:lnSpc>
              <a:buClr>
                <a:srgbClr val="0B1320"/>
              </a:buClr>
              <a:buSzPts val="2499"/>
              <a:buFont typeface="Arial"/>
              <a:buChar char="•"/>
            </a:pPr>
            <a:endParaRPr lang="en-US" sz="2499" dirty="0">
              <a:solidFill>
                <a:srgbClr val="0B1320"/>
              </a:solidFill>
              <a:latin typeface="Roboto"/>
              <a:ea typeface="Roboto"/>
              <a:cs typeface="Roboto"/>
              <a:sym typeface="Roboto"/>
            </a:endParaRPr>
          </a:p>
          <a:p>
            <a:pPr marL="269875" lvl="1">
              <a:lnSpc>
                <a:spcPct val="140016"/>
              </a:lnSpc>
              <a:buClr>
                <a:srgbClr val="0B1320"/>
              </a:buClr>
              <a:buSzPts val="2499"/>
            </a:pPr>
            <a:r>
              <a:rPr lang="en-US" sz="2499" dirty="0">
                <a:solidFill>
                  <a:srgbClr val="0B1320"/>
                </a:solidFill>
                <a:latin typeface="Roboto"/>
                <a:ea typeface="Roboto"/>
                <a:cs typeface="Roboto"/>
                <a:sym typeface="Roboto"/>
              </a:rPr>
              <a:t> RQ-4 Global Hawk</a:t>
            </a:r>
            <a:endParaRPr dirty="0"/>
          </a:p>
        </p:txBody>
      </p:sp>
      <p:sp>
        <p:nvSpPr>
          <p:cNvPr id="160" name="Google Shape;160;p15"/>
          <p:cNvSpPr txBox="1"/>
          <p:nvPr/>
        </p:nvSpPr>
        <p:spPr>
          <a:xfrm>
            <a:off x="406954" y="3597032"/>
            <a:ext cx="5169826" cy="1120307"/>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REGULAR WINGS</a:t>
            </a:r>
          </a:p>
          <a:p>
            <a:pPr lvl="0">
              <a:lnSpc>
                <a:spcPct val="130000"/>
              </a:lnSpc>
            </a:pPr>
            <a:endParaRPr lang="en-US" sz="2800" dirty="0">
              <a:solidFill>
                <a:srgbClr val="F3F6FA"/>
              </a:solidFill>
              <a:latin typeface="Playfair Display Black"/>
              <a:ea typeface="Playfair Display Black"/>
              <a:cs typeface="Playfair Display Black"/>
              <a:sym typeface="Playfair Display Black"/>
            </a:endParaRPr>
          </a:p>
        </p:txBody>
      </p:sp>
      <p:grpSp>
        <p:nvGrpSpPr>
          <p:cNvPr id="161" name="Google Shape;161;p15"/>
          <p:cNvGrpSpPr/>
          <p:nvPr/>
        </p:nvGrpSpPr>
        <p:grpSpPr>
          <a:xfrm>
            <a:off x="6218131" y="3411620"/>
            <a:ext cx="5306062" cy="6736677"/>
            <a:chOff x="-59534" y="-38100"/>
            <a:chExt cx="1490774" cy="1455703"/>
          </a:xfrm>
        </p:grpSpPr>
        <p:sp>
          <p:nvSpPr>
            <p:cNvPr id="162" name="Google Shape;162;p15"/>
            <p:cNvSpPr/>
            <p:nvPr/>
          </p:nvSpPr>
          <p:spPr>
            <a:xfrm>
              <a:off x="-59534" y="260971"/>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49352" y="3262734"/>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23109" y="4729911"/>
            <a:ext cx="5777384" cy="5418386"/>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23109" y="321512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167875" y="4976964"/>
            <a:ext cx="5141301" cy="1551194"/>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00" dirty="0"/>
              <a:t>in order to </a:t>
            </a:r>
            <a:r>
              <a:rPr lang="en-US" sz="2400" dirty="0" err="1"/>
              <a:t>maximise</a:t>
            </a:r>
            <a:r>
              <a:rPr lang="en-US" sz="2400" dirty="0"/>
              <a:t> flying motion and decrease drag</a:t>
            </a:r>
          </a:p>
          <a:p>
            <a:pPr marL="539749" lvl="1" indent="-269874">
              <a:lnSpc>
                <a:spcPct val="140016"/>
              </a:lnSpc>
              <a:buClr>
                <a:srgbClr val="0B1320"/>
              </a:buClr>
              <a:buSzPts val="2499"/>
              <a:buFont typeface="Arial"/>
              <a:buChar char="•"/>
            </a:pPr>
            <a:r>
              <a:rPr lang="en-US" sz="2400" dirty="0"/>
              <a:t>TEKEVER AR4</a:t>
            </a:r>
            <a:endParaRPr sz="2400" dirty="0"/>
          </a:p>
        </p:txBody>
      </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LIGHT WEIGHT</a:t>
            </a:r>
            <a:endParaRPr dirty="0"/>
          </a:p>
        </p:txBody>
      </p:sp>
      <p:sp>
        <p:nvSpPr>
          <p:cNvPr id="175" name="Google Shape;175;p15"/>
          <p:cNvSpPr txBox="1"/>
          <p:nvPr/>
        </p:nvSpPr>
        <p:spPr>
          <a:xfrm>
            <a:off x="12024847" y="5098594"/>
            <a:ext cx="5141301" cy="1615250"/>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The design primarily focuses on long-range surveillance</a:t>
            </a:r>
          </a:p>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MQ-9 REAPER</a:t>
            </a:r>
            <a:endParaRPr dirty="0"/>
          </a:p>
        </p:txBody>
      </p:sp>
      <p:sp>
        <p:nvSpPr>
          <p:cNvPr id="176" name="Google Shape;176;p15"/>
          <p:cNvSpPr txBox="1"/>
          <p:nvPr/>
        </p:nvSpPr>
        <p:spPr>
          <a:xfrm>
            <a:off x="12213008" y="3597032"/>
            <a:ext cx="7190233"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LONG RANGE</a:t>
            </a:r>
          </a:p>
        </p:txBody>
      </p:sp>
      <p:pic>
        <p:nvPicPr>
          <p:cNvPr id="4" name="Picture 3" descr="A picture containing outdoor, plane, flying, transport&#10;&#10;Description automatically generated">
            <a:extLst>
              <a:ext uri="{FF2B5EF4-FFF2-40B4-BE49-F238E27FC236}">
                <a16:creationId xmlns:a16="http://schemas.microsoft.com/office/drawing/2014/main" id="{818F437E-8547-C31A-FF4C-478364B1423C}"/>
              </a:ext>
            </a:extLst>
          </p:cNvPr>
          <p:cNvPicPr>
            <a:picLocks noChangeAspect="1"/>
          </p:cNvPicPr>
          <p:nvPr/>
        </p:nvPicPr>
        <p:blipFill>
          <a:blip r:embed="rId3"/>
          <a:stretch>
            <a:fillRect/>
          </a:stretch>
        </p:blipFill>
        <p:spPr>
          <a:xfrm>
            <a:off x="582972" y="6683136"/>
            <a:ext cx="4162345" cy="2726335"/>
          </a:xfrm>
          <a:prstGeom prst="rect">
            <a:avLst/>
          </a:prstGeom>
        </p:spPr>
      </p:pic>
      <p:pic>
        <p:nvPicPr>
          <p:cNvPr id="7" name="Picture 6" descr="A picture containing sky, plane, outdoor, airplane&#10;&#10;Description automatically generated">
            <a:extLst>
              <a:ext uri="{FF2B5EF4-FFF2-40B4-BE49-F238E27FC236}">
                <a16:creationId xmlns:a16="http://schemas.microsoft.com/office/drawing/2014/main" id="{B533B706-04B7-E51B-3A3C-E6818B067F3C}"/>
              </a:ext>
            </a:extLst>
          </p:cNvPr>
          <p:cNvPicPr>
            <a:picLocks noChangeAspect="1"/>
          </p:cNvPicPr>
          <p:nvPr/>
        </p:nvPicPr>
        <p:blipFill>
          <a:blip r:embed="rId4"/>
          <a:stretch>
            <a:fillRect/>
          </a:stretch>
        </p:blipFill>
        <p:spPr>
          <a:xfrm>
            <a:off x="6503371" y="7439125"/>
            <a:ext cx="4713927" cy="2162352"/>
          </a:xfrm>
          <a:prstGeom prst="rect">
            <a:avLst/>
          </a:prstGeom>
        </p:spPr>
      </p:pic>
      <p:pic>
        <p:nvPicPr>
          <p:cNvPr id="9" name="Picture 8" descr="A picture containing outdoor, plane, sky, transport&#10;&#10;Description automatically generated">
            <a:extLst>
              <a:ext uri="{FF2B5EF4-FFF2-40B4-BE49-F238E27FC236}">
                <a16:creationId xmlns:a16="http://schemas.microsoft.com/office/drawing/2014/main" id="{B9737668-9139-AF52-7925-768092458786}"/>
              </a:ext>
            </a:extLst>
          </p:cNvPr>
          <p:cNvPicPr>
            <a:picLocks noChangeAspect="1"/>
          </p:cNvPicPr>
          <p:nvPr/>
        </p:nvPicPr>
        <p:blipFill>
          <a:blip r:embed="rId5"/>
          <a:stretch>
            <a:fillRect/>
          </a:stretch>
        </p:blipFill>
        <p:spPr>
          <a:xfrm>
            <a:off x="12829922" y="6937649"/>
            <a:ext cx="4011412" cy="2663828"/>
          </a:xfrm>
          <a:prstGeom prst="rect">
            <a:avLst/>
          </a:prstGeom>
        </p:spPr>
      </p:pic>
    </p:spTree>
    <p:extLst>
      <p:ext uri="{BB962C8B-B14F-4D97-AF65-F5344CB8AC3E}">
        <p14:creationId xmlns:p14="http://schemas.microsoft.com/office/powerpoint/2010/main" val="353397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720539" y="496971"/>
            <a:ext cx="8410000" cy="1107996"/>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ROTARY-WING UAVS</a:t>
            </a:r>
          </a:p>
        </p:txBody>
      </p:sp>
      <p:grpSp>
        <p:nvGrpSpPr>
          <p:cNvPr id="153" name="Google Shape;153;p15"/>
          <p:cNvGrpSpPr/>
          <p:nvPr/>
        </p:nvGrpSpPr>
        <p:grpSpPr>
          <a:xfrm>
            <a:off x="142289" y="4551425"/>
            <a:ext cx="5777384"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44848" y="3266960"/>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5141301" cy="1615250"/>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tasks with a shorter range, such search and rescue, inspection, and aerial photography</a:t>
            </a:r>
            <a:endParaRPr dirty="0"/>
          </a:p>
        </p:txBody>
      </p:sp>
      <p:sp>
        <p:nvSpPr>
          <p:cNvPr id="160" name="Google Shape;160;p15"/>
          <p:cNvSpPr txBox="1"/>
          <p:nvPr/>
        </p:nvSpPr>
        <p:spPr>
          <a:xfrm>
            <a:off x="406954" y="3597032"/>
            <a:ext cx="5169826"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SHORTER RANGE </a:t>
            </a:r>
          </a:p>
        </p:txBody>
      </p:sp>
      <p:grpSp>
        <p:nvGrpSpPr>
          <p:cNvPr id="161" name="Google Shape;161;p15"/>
          <p:cNvGrpSpPr/>
          <p:nvPr/>
        </p:nvGrpSpPr>
        <p:grpSpPr>
          <a:xfrm>
            <a:off x="6218131" y="3411620"/>
            <a:ext cx="5306062" cy="6736677"/>
            <a:chOff x="-59534" y="-38100"/>
            <a:chExt cx="1490774" cy="1455703"/>
          </a:xfrm>
        </p:grpSpPr>
        <p:sp>
          <p:nvSpPr>
            <p:cNvPr id="162" name="Google Shape;162;p15"/>
            <p:cNvSpPr/>
            <p:nvPr/>
          </p:nvSpPr>
          <p:spPr>
            <a:xfrm>
              <a:off x="-59534" y="260971"/>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49352" y="3262734"/>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23109" y="4729911"/>
            <a:ext cx="5777384" cy="5418386"/>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23109" y="321512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167875" y="4976964"/>
            <a:ext cx="5141301" cy="2585323"/>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00" dirty="0"/>
              <a:t>They are the best for operations in limited locations since they can take off and land vertically.</a:t>
            </a:r>
          </a:p>
          <a:p>
            <a:pPr marL="539749" lvl="1" indent="-269874">
              <a:lnSpc>
                <a:spcPct val="140016"/>
              </a:lnSpc>
              <a:buClr>
                <a:srgbClr val="0B1320"/>
              </a:buClr>
              <a:buSzPts val="2499"/>
              <a:buFont typeface="Arial"/>
              <a:buChar char="•"/>
            </a:pPr>
            <a:r>
              <a:rPr lang="en-US" sz="2400" dirty="0"/>
              <a:t>Use rotors to create lift and perform flying </a:t>
            </a:r>
            <a:r>
              <a:rPr lang="en-US" sz="2400" dirty="0" err="1"/>
              <a:t>manoeuvres</a:t>
            </a:r>
            <a:r>
              <a:rPr lang="en-US" sz="2400" dirty="0"/>
              <a:t>.</a:t>
            </a:r>
            <a:endParaRPr sz="2400" dirty="0"/>
          </a:p>
        </p:txBody>
      </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VERTICAL LIFT-OFF</a:t>
            </a:r>
            <a:endParaRPr dirty="0"/>
          </a:p>
        </p:txBody>
      </p:sp>
      <p:sp>
        <p:nvSpPr>
          <p:cNvPr id="175" name="Google Shape;175;p15"/>
          <p:cNvSpPr txBox="1"/>
          <p:nvPr/>
        </p:nvSpPr>
        <p:spPr>
          <a:xfrm>
            <a:off x="12024847" y="5098594"/>
            <a:ext cx="5141301" cy="1076833"/>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Quadcopters, helicopters</a:t>
            </a:r>
          </a:p>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High mobility</a:t>
            </a:r>
            <a:endParaRPr dirty="0"/>
          </a:p>
        </p:txBody>
      </p:sp>
      <p:sp>
        <p:nvSpPr>
          <p:cNvPr id="176" name="Google Shape;176;p15"/>
          <p:cNvSpPr txBox="1"/>
          <p:nvPr/>
        </p:nvSpPr>
        <p:spPr>
          <a:xfrm>
            <a:off x="12213008" y="3597032"/>
            <a:ext cx="7190233"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ROTARY WINGS</a:t>
            </a:r>
          </a:p>
        </p:txBody>
      </p:sp>
      <p:pic>
        <p:nvPicPr>
          <p:cNvPr id="6" name="Picture 5" descr="Diagram&#10;&#10;Description automatically generated with medium confidence">
            <a:extLst>
              <a:ext uri="{FF2B5EF4-FFF2-40B4-BE49-F238E27FC236}">
                <a16:creationId xmlns:a16="http://schemas.microsoft.com/office/drawing/2014/main" id="{B1993218-D427-D005-1FF9-26AF3F7F22A2}"/>
              </a:ext>
            </a:extLst>
          </p:cNvPr>
          <p:cNvPicPr>
            <a:picLocks noChangeAspect="1"/>
          </p:cNvPicPr>
          <p:nvPr/>
        </p:nvPicPr>
        <p:blipFill>
          <a:blip r:embed="rId3"/>
          <a:stretch>
            <a:fillRect/>
          </a:stretch>
        </p:blipFill>
        <p:spPr>
          <a:xfrm>
            <a:off x="11659326" y="496971"/>
            <a:ext cx="4013665" cy="2558531"/>
          </a:xfrm>
          <a:prstGeom prst="rect">
            <a:avLst/>
          </a:prstGeom>
        </p:spPr>
      </p:pic>
      <p:pic>
        <p:nvPicPr>
          <p:cNvPr id="10" name="Picture 9" descr="A picture containing whiteboard&#10;&#10;Description automatically generated">
            <a:extLst>
              <a:ext uri="{FF2B5EF4-FFF2-40B4-BE49-F238E27FC236}">
                <a16:creationId xmlns:a16="http://schemas.microsoft.com/office/drawing/2014/main" id="{1EEA02B0-626B-8A18-234D-D8BDF97C3619}"/>
              </a:ext>
            </a:extLst>
          </p:cNvPr>
          <p:cNvPicPr>
            <a:picLocks noChangeAspect="1"/>
          </p:cNvPicPr>
          <p:nvPr/>
        </p:nvPicPr>
        <p:blipFill>
          <a:blip r:embed="rId4"/>
          <a:stretch>
            <a:fillRect/>
          </a:stretch>
        </p:blipFill>
        <p:spPr>
          <a:xfrm>
            <a:off x="6662103" y="7640019"/>
            <a:ext cx="4013665" cy="2603988"/>
          </a:xfrm>
          <a:prstGeom prst="rect">
            <a:avLst/>
          </a:prstGeom>
        </p:spPr>
      </p:pic>
    </p:spTree>
    <p:extLst>
      <p:ext uri="{BB962C8B-B14F-4D97-AF65-F5344CB8AC3E}">
        <p14:creationId xmlns:p14="http://schemas.microsoft.com/office/powerpoint/2010/main" val="344595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720539" y="496971"/>
            <a:ext cx="8410000" cy="1107996"/>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HYBRID UAVS</a:t>
            </a:r>
          </a:p>
        </p:txBody>
      </p:sp>
      <p:grpSp>
        <p:nvGrpSpPr>
          <p:cNvPr id="153" name="Google Shape;153;p15"/>
          <p:cNvGrpSpPr/>
          <p:nvPr/>
        </p:nvGrpSpPr>
        <p:grpSpPr>
          <a:xfrm>
            <a:off x="142289" y="4551425"/>
            <a:ext cx="5777384"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44848" y="3266960"/>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5141301" cy="2153666"/>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These unmanned aerial vehicles (UAVs) combine the advantages of rotary- and fixed-wing aircraft.</a:t>
            </a:r>
            <a:endParaRPr dirty="0"/>
          </a:p>
        </p:txBody>
      </p:sp>
      <p:sp>
        <p:nvSpPr>
          <p:cNvPr id="160" name="Google Shape;160;p15"/>
          <p:cNvSpPr txBox="1"/>
          <p:nvPr/>
        </p:nvSpPr>
        <p:spPr>
          <a:xfrm>
            <a:off x="406954" y="3597032"/>
            <a:ext cx="4702224"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COMBINED FEATURES</a:t>
            </a:r>
          </a:p>
        </p:txBody>
      </p:sp>
      <p:grpSp>
        <p:nvGrpSpPr>
          <p:cNvPr id="161" name="Google Shape;161;p15"/>
          <p:cNvGrpSpPr/>
          <p:nvPr/>
        </p:nvGrpSpPr>
        <p:grpSpPr>
          <a:xfrm>
            <a:off x="6218131" y="3411620"/>
            <a:ext cx="5306062" cy="6736677"/>
            <a:chOff x="-59534" y="-38100"/>
            <a:chExt cx="1490774" cy="1455703"/>
          </a:xfrm>
        </p:grpSpPr>
        <p:sp>
          <p:nvSpPr>
            <p:cNvPr id="162" name="Google Shape;162;p15"/>
            <p:cNvSpPr/>
            <p:nvPr/>
          </p:nvSpPr>
          <p:spPr>
            <a:xfrm>
              <a:off x="-59534" y="260971"/>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49352" y="3262734"/>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23109" y="4729911"/>
            <a:ext cx="5777384" cy="5418386"/>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23109" y="321512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167875" y="4976964"/>
            <a:ext cx="5141301" cy="2585323"/>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00" dirty="0"/>
              <a:t>They have the ability to fly like a fixed-wing aircraft and can take off and land vertically like a helicopter.</a:t>
            </a:r>
          </a:p>
          <a:p>
            <a:pPr marL="539749" lvl="1" indent="-269874">
              <a:lnSpc>
                <a:spcPct val="140016"/>
              </a:lnSpc>
              <a:buClr>
                <a:srgbClr val="0B1320"/>
              </a:buClr>
              <a:buSzPts val="2499"/>
              <a:buFont typeface="Arial"/>
              <a:buChar char="•"/>
            </a:pPr>
            <a:r>
              <a:rPr lang="en-MY" sz="2400" dirty="0"/>
              <a:t>Bell Eagle Eye</a:t>
            </a:r>
            <a:endParaRPr lang="en-US" sz="2400" dirty="0"/>
          </a:p>
        </p:txBody>
      </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HIGH MOBILITY</a:t>
            </a:r>
          </a:p>
        </p:txBody>
      </p:sp>
      <p:sp>
        <p:nvSpPr>
          <p:cNvPr id="175" name="Google Shape;175;p15"/>
          <p:cNvSpPr txBox="1"/>
          <p:nvPr/>
        </p:nvSpPr>
        <p:spPr>
          <a:xfrm>
            <a:off x="12024847" y="5098594"/>
            <a:ext cx="5141301" cy="1076833"/>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Handle large payloads like crop management in agriculture.</a:t>
            </a:r>
            <a:endParaRPr dirty="0"/>
          </a:p>
        </p:txBody>
      </p:sp>
      <p:sp>
        <p:nvSpPr>
          <p:cNvPr id="176" name="Google Shape;176;p15"/>
          <p:cNvSpPr txBox="1"/>
          <p:nvPr/>
        </p:nvSpPr>
        <p:spPr>
          <a:xfrm>
            <a:off x="12213008" y="3597032"/>
            <a:ext cx="7190233"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LONG RANGE</a:t>
            </a:r>
          </a:p>
        </p:txBody>
      </p:sp>
      <p:pic>
        <p:nvPicPr>
          <p:cNvPr id="5" name="Picture 4" descr="A picture containing grass, outdoor, sky, plane&#10;&#10;Description automatically generated">
            <a:extLst>
              <a:ext uri="{FF2B5EF4-FFF2-40B4-BE49-F238E27FC236}">
                <a16:creationId xmlns:a16="http://schemas.microsoft.com/office/drawing/2014/main" id="{66F0EF36-EF45-9AE8-7052-45043A75295F}"/>
              </a:ext>
            </a:extLst>
          </p:cNvPr>
          <p:cNvPicPr>
            <a:picLocks noChangeAspect="1"/>
          </p:cNvPicPr>
          <p:nvPr/>
        </p:nvPicPr>
        <p:blipFill>
          <a:blip r:embed="rId3"/>
          <a:stretch>
            <a:fillRect/>
          </a:stretch>
        </p:blipFill>
        <p:spPr>
          <a:xfrm>
            <a:off x="9810756" y="316462"/>
            <a:ext cx="5044816" cy="2837709"/>
          </a:xfrm>
          <a:prstGeom prst="rect">
            <a:avLst/>
          </a:prstGeom>
        </p:spPr>
      </p:pic>
      <p:pic>
        <p:nvPicPr>
          <p:cNvPr id="8" name="Picture 7" descr="A small airplane on the runway&#10;&#10;Description automatically generated with low confidence">
            <a:extLst>
              <a:ext uri="{FF2B5EF4-FFF2-40B4-BE49-F238E27FC236}">
                <a16:creationId xmlns:a16="http://schemas.microsoft.com/office/drawing/2014/main" id="{933C7DA4-6B2C-E00B-A44F-9DC8CE1A895C}"/>
              </a:ext>
            </a:extLst>
          </p:cNvPr>
          <p:cNvPicPr>
            <a:picLocks noChangeAspect="1"/>
          </p:cNvPicPr>
          <p:nvPr/>
        </p:nvPicPr>
        <p:blipFill>
          <a:blip r:embed="rId4"/>
          <a:stretch>
            <a:fillRect/>
          </a:stretch>
        </p:blipFill>
        <p:spPr>
          <a:xfrm>
            <a:off x="6477422" y="7562287"/>
            <a:ext cx="4649284" cy="2454687"/>
          </a:xfrm>
          <a:prstGeom prst="rect">
            <a:avLst/>
          </a:prstGeom>
        </p:spPr>
      </p:pic>
    </p:spTree>
    <p:extLst>
      <p:ext uri="{BB962C8B-B14F-4D97-AF65-F5344CB8AC3E}">
        <p14:creationId xmlns:p14="http://schemas.microsoft.com/office/powerpoint/2010/main" val="159826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dirty="0">
                <a:solidFill>
                  <a:srgbClr val="F3F6FA"/>
                </a:solidFill>
                <a:latin typeface="Playfair Display Black"/>
                <a:ea typeface="Playfair Display Black"/>
                <a:cs typeface="Playfair Display Black"/>
                <a:sym typeface="Playfair Display Black"/>
              </a:rPr>
              <a:t>04.</a:t>
            </a:r>
            <a:endParaRPr dirty="0"/>
          </a:p>
        </p:txBody>
      </p:sp>
      <p:sp>
        <p:nvSpPr>
          <p:cNvPr id="328" name="Google Shape;328;p20"/>
          <p:cNvSpPr txBox="1"/>
          <p:nvPr/>
        </p:nvSpPr>
        <p:spPr>
          <a:xfrm>
            <a:off x="4010126" y="7382658"/>
            <a:ext cx="12748341" cy="1920526"/>
          </a:xfrm>
          <a:prstGeom prst="rect">
            <a:avLst/>
          </a:prstGeom>
          <a:noFill/>
          <a:ln>
            <a:noFill/>
          </a:ln>
        </p:spPr>
        <p:txBody>
          <a:bodyPr spcFirstLastPara="1" wrap="square" lIns="0" tIns="0" rIns="0" bIns="0" anchor="t" anchorCtr="0">
            <a:spAutoFit/>
          </a:bodyPr>
          <a:lstStyle/>
          <a:p>
            <a:pPr lvl="0" algn="r">
              <a:lnSpc>
                <a:spcPct val="120000"/>
              </a:lnSpc>
            </a:pPr>
            <a:r>
              <a:rPr lang="en-US" sz="10400" dirty="0">
                <a:solidFill>
                  <a:srgbClr val="F3F6FA"/>
                </a:solidFill>
                <a:latin typeface="Playfair Display Black"/>
                <a:ea typeface="Playfair Display Black"/>
                <a:cs typeface="Playfair Display Black"/>
                <a:sym typeface="Playfair Display Black"/>
              </a:rPr>
              <a:t>PROPULSION</a:t>
            </a:r>
            <a:endParaRPr dirty="0"/>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1614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244848" y="370661"/>
            <a:ext cx="7925758" cy="2215991"/>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ELECTRIC PROPULSION</a:t>
            </a:r>
          </a:p>
        </p:txBody>
      </p:sp>
      <p:grpSp>
        <p:nvGrpSpPr>
          <p:cNvPr id="153" name="Google Shape;153;p15"/>
          <p:cNvGrpSpPr/>
          <p:nvPr/>
        </p:nvGrpSpPr>
        <p:grpSpPr>
          <a:xfrm>
            <a:off x="142289" y="4551425"/>
            <a:ext cx="8357134"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177075" y="3215851"/>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6421328" cy="1809726"/>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Appropriate for compact</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 lightweight UAVs less noisy than alternative propulsion systems</a:t>
            </a:r>
            <a:endParaRPr sz="2800" dirty="0"/>
          </a:p>
        </p:txBody>
      </p:sp>
      <p:sp>
        <p:nvSpPr>
          <p:cNvPr id="160" name="Google Shape;160;p15"/>
          <p:cNvSpPr txBox="1"/>
          <p:nvPr/>
        </p:nvSpPr>
        <p:spPr>
          <a:xfrm>
            <a:off x="2759984" y="3628425"/>
            <a:ext cx="4702224"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ADVANTAGES</a:t>
            </a:r>
          </a:p>
        </p:txBody>
      </p:sp>
      <p:grpSp>
        <p:nvGrpSpPr>
          <p:cNvPr id="167" name="Google Shape;167;p15"/>
          <p:cNvGrpSpPr/>
          <p:nvPr/>
        </p:nvGrpSpPr>
        <p:grpSpPr>
          <a:xfrm>
            <a:off x="9144000" y="4551425"/>
            <a:ext cx="8756493" cy="5596872"/>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1380270" y="3266959"/>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HIGH MOBILITY</a:t>
            </a:r>
          </a:p>
        </p:txBody>
      </p:sp>
      <p:sp>
        <p:nvSpPr>
          <p:cNvPr id="175" name="Google Shape;175;p15"/>
          <p:cNvSpPr txBox="1"/>
          <p:nvPr/>
        </p:nvSpPr>
        <p:spPr>
          <a:xfrm>
            <a:off x="9174475" y="5060414"/>
            <a:ext cx="6493356" cy="1206484"/>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Limited range and endurance</a:t>
            </a:r>
          </a:p>
          <a:p>
            <a:pPr marL="539749" lvl="1" indent="-269874">
              <a:lnSpc>
                <a:spcPct val="140016"/>
              </a:lnSpc>
              <a:buClr>
                <a:srgbClr val="0B1320"/>
              </a:buClr>
              <a:buSzPts val="2499"/>
              <a:buFont typeface="Arial"/>
              <a:buChar char="•"/>
            </a:pPr>
            <a:r>
              <a:rPr lang="en-US" sz="2800" dirty="0"/>
              <a:t>Not be suitable for larger UAVs that</a:t>
            </a:r>
            <a:endParaRPr sz="2800" dirty="0"/>
          </a:p>
        </p:txBody>
      </p:sp>
      <p:sp>
        <p:nvSpPr>
          <p:cNvPr id="176" name="Google Shape;176;p15"/>
          <p:cNvSpPr txBox="1"/>
          <p:nvPr/>
        </p:nvSpPr>
        <p:spPr>
          <a:xfrm>
            <a:off x="11932899" y="3628425"/>
            <a:ext cx="7190233"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DISADVANTAGES</a:t>
            </a:r>
          </a:p>
        </p:txBody>
      </p:sp>
      <p:pic>
        <p:nvPicPr>
          <p:cNvPr id="3" name="Picture 2" descr="A picture containing outdoor, clouds, cloudy, day&#10;&#10;Description automatically generated">
            <a:extLst>
              <a:ext uri="{FF2B5EF4-FFF2-40B4-BE49-F238E27FC236}">
                <a16:creationId xmlns:a16="http://schemas.microsoft.com/office/drawing/2014/main" id="{F7E820E2-DF6E-D09B-A750-0799426B9041}"/>
              </a:ext>
            </a:extLst>
          </p:cNvPr>
          <p:cNvPicPr>
            <a:picLocks noChangeAspect="1"/>
          </p:cNvPicPr>
          <p:nvPr/>
        </p:nvPicPr>
        <p:blipFill>
          <a:blip r:embed="rId3"/>
          <a:stretch>
            <a:fillRect/>
          </a:stretch>
        </p:blipFill>
        <p:spPr>
          <a:xfrm>
            <a:off x="10790932" y="513189"/>
            <a:ext cx="6066072" cy="2615372"/>
          </a:xfrm>
          <a:prstGeom prst="rect">
            <a:avLst/>
          </a:prstGeom>
        </p:spPr>
      </p:pic>
    </p:spTree>
    <p:extLst>
      <p:ext uri="{BB962C8B-B14F-4D97-AF65-F5344CB8AC3E}">
        <p14:creationId xmlns:p14="http://schemas.microsoft.com/office/powerpoint/2010/main" val="390096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500"/>
                                        <p:tgtEl>
                                          <p:spTgt spid="17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0"/>
                                        </p:tgtEl>
                                        <p:attrNameLst>
                                          <p:attrName>style.visibility</p:attrName>
                                        </p:attrNameLst>
                                      </p:cBhvr>
                                      <p:to>
                                        <p:strVal val="visible"/>
                                      </p:to>
                                    </p:set>
                                    <p:animEffect transition="in" filter="fade">
                                      <p:cBhvr>
                                        <p:cTn id="31" dur="500"/>
                                        <p:tgtEl>
                                          <p:spTgt spid="170"/>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75"/>
                                        </p:tgtEl>
                                        <p:attrNameLst>
                                          <p:attrName>style.visibility</p:attrName>
                                        </p:attrNameLst>
                                      </p:cBhvr>
                                      <p:to>
                                        <p:strVal val="visible"/>
                                      </p:to>
                                    </p:set>
                                    <p:animEffect transition="in" filter="fade">
                                      <p:cBhvr>
                                        <p:cTn id="35" dur="500"/>
                                        <p:tgtEl>
                                          <p:spTgt spid="175"/>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67"/>
                                        </p:tgtEl>
                                        <p:attrNameLst>
                                          <p:attrName>style.visibility</p:attrName>
                                        </p:attrNameLst>
                                      </p:cBhvr>
                                      <p:to>
                                        <p:strVal val="visible"/>
                                      </p:to>
                                    </p:set>
                                    <p:animEffect transition="in" filter="fade">
                                      <p:cBhvr>
                                        <p:cTn id="3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244848" y="370661"/>
            <a:ext cx="7925758" cy="2215991"/>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GASOLINE PROPULSION</a:t>
            </a:r>
          </a:p>
        </p:txBody>
      </p:sp>
      <p:grpSp>
        <p:nvGrpSpPr>
          <p:cNvPr id="153" name="Google Shape;153;p15"/>
          <p:cNvGrpSpPr/>
          <p:nvPr/>
        </p:nvGrpSpPr>
        <p:grpSpPr>
          <a:xfrm>
            <a:off x="142289" y="4551425"/>
            <a:ext cx="8357134"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177075" y="3215851"/>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6421328" cy="2412968"/>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Reliable and have been used in</a:t>
            </a:r>
          </a:p>
          <a:p>
            <a:pPr marL="269875" lvl="1">
              <a:lnSpc>
                <a:spcPct val="140016"/>
              </a:lnSpc>
              <a:buClr>
                <a:srgbClr val="0B1320"/>
              </a:buClr>
              <a:buSzPts val="2499"/>
            </a:pPr>
            <a:r>
              <a:rPr lang="en-US" sz="2800" dirty="0">
                <a:solidFill>
                  <a:srgbClr val="0B1320"/>
                </a:solidFill>
                <a:latin typeface="Roboto"/>
                <a:ea typeface="Roboto"/>
                <a:cs typeface="Roboto"/>
                <a:sym typeface="Roboto"/>
              </a:rPr>
              <a:t> aircraft for many years</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Gasoline engines can be used to</a:t>
            </a:r>
          </a:p>
          <a:p>
            <a:pPr marL="269875" lvl="1">
              <a:lnSpc>
                <a:spcPct val="140016"/>
              </a:lnSpc>
              <a:buClr>
                <a:srgbClr val="0B1320"/>
              </a:buClr>
              <a:buSzPts val="2499"/>
            </a:pPr>
            <a:r>
              <a:rPr lang="en-US" sz="2800" dirty="0">
                <a:solidFill>
                  <a:srgbClr val="0B1320"/>
                </a:solidFill>
                <a:latin typeface="Roboto"/>
                <a:ea typeface="Roboto"/>
                <a:cs typeface="Roboto"/>
                <a:sym typeface="Roboto"/>
              </a:rPr>
              <a:t> power larger UAVs</a:t>
            </a:r>
          </a:p>
        </p:txBody>
      </p:sp>
      <p:sp>
        <p:nvSpPr>
          <p:cNvPr id="160" name="Google Shape;160;p15"/>
          <p:cNvSpPr txBox="1"/>
          <p:nvPr/>
        </p:nvSpPr>
        <p:spPr>
          <a:xfrm>
            <a:off x="2759984" y="3628425"/>
            <a:ext cx="4702224"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ADVANTAGES</a:t>
            </a:r>
          </a:p>
        </p:txBody>
      </p:sp>
      <p:grpSp>
        <p:nvGrpSpPr>
          <p:cNvPr id="167" name="Google Shape;167;p15"/>
          <p:cNvGrpSpPr/>
          <p:nvPr/>
        </p:nvGrpSpPr>
        <p:grpSpPr>
          <a:xfrm>
            <a:off x="9144000" y="4551425"/>
            <a:ext cx="8756493" cy="5596872"/>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1380270" y="3266959"/>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HIGH MOBILITY</a:t>
            </a:r>
          </a:p>
        </p:txBody>
      </p:sp>
      <p:sp>
        <p:nvSpPr>
          <p:cNvPr id="175" name="Google Shape;175;p15"/>
          <p:cNvSpPr txBox="1"/>
          <p:nvPr/>
        </p:nvSpPr>
        <p:spPr>
          <a:xfrm>
            <a:off x="9174475" y="5060414"/>
            <a:ext cx="6493356" cy="1809726"/>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Noisy and emit pollutants</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Gasoline engines require regular</a:t>
            </a:r>
          </a:p>
          <a:p>
            <a:pPr marL="269875" lvl="1">
              <a:lnSpc>
                <a:spcPct val="140016"/>
              </a:lnSpc>
              <a:buClr>
                <a:srgbClr val="0B1320"/>
              </a:buClr>
              <a:buSzPts val="2499"/>
            </a:pPr>
            <a:r>
              <a:rPr lang="en-US" sz="2800" dirty="0">
                <a:solidFill>
                  <a:srgbClr val="0B1320"/>
                </a:solidFill>
                <a:latin typeface="Roboto"/>
                <a:ea typeface="Roboto"/>
                <a:cs typeface="Roboto"/>
                <a:sym typeface="Roboto"/>
              </a:rPr>
              <a:t> maintenance</a:t>
            </a:r>
            <a:endParaRPr sz="2800" dirty="0"/>
          </a:p>
        </p:txBody>
      </p:sp>
      <p:sp>
        <p:nvSpPr>
          <p:cNvPr id="176" name="Google Shape;176;p15"/>
          <p:cNvSpPr txBox="1"/>
          <p:nvPr/>
        </p:nvSpPr>
        <p:spPr>
          <a:xfrm>
            <a:off x="11932899" y="3628425"/>
            <a:ext cx="7190233"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DISADVANTAGES</a:t>
            </a:r>
          </a:p>
        </p:txBody>
      </p:sp>
      <p:pic>
        <p:nvPicPr>
          <p:cNvPr id="4" name="Picture 3" descr="A plane flying in the sky&#10;&#10;Description automatically generated with low confidence">
            <a:extLst>
              <a:ext uri="{FF2B5EF4-FFF2-40B4-BE49-F238E27FC236}">
                <a16:creationId xmlns:a16="http://schemas.microsoft.com/office/drawing/2014/main" id="{C381EC36-E016-77A1-F358-35A3B47F046E}"/>
              </a:ext>
            </a:extLst>
          </p:cNvPr>
          <p:cNvPicPr>
            <a:picLocks noChangeAspect="1"/>
          </p:cNvPicPr>
          <p:nvPr/>
        </p:nvPicPr>
        <p:blipFill>
          <a:blip r:embed="rId3"/>
          <a:stretch>
            <a:fillRect/>
          </a:stretch>
        </p:blipFill>
        <p:spPr>
          <a:xfrm>
            <a:off x="7593393" y="214945"/>
            <a:ext cx="5928853" cy="2918057"/>
          </a:xfrm>
          <a:prstGeom prst="rect">
            <a:avLst/>
          </a:prstGeom>
        </p:spPr>
      </p:pic>
    </p:spTree>
    <p:extLst>
      <p:ext uri="{BB962C8B-B14F-4D97-AF65-F5344CB8AC3E}">
        <p14:creationId xmlns:p14="http://schemas.microsoft.com/office/powerpoint/2010/main" val="113265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500"/>
                                        <p:tgtEl>
                                          <p:spTgt spid="17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0"/>
                                        </p:tgtEl>
                                        <p:attrNameLst>
                                          <p:attrName>style.visibility</p:attrName>
                                        </p:attrNameLst>
                                      </p:cBhvr>
                                      <p:to>
                                        <p:strVal val="visible"/>
                                      </p:to>
                                    </p:set>
                                    <p:animEffect transition="in" filter="fade">
                                      <p:cBhvr>
                                        <p:cTn id="31" dur="500"/>
                                        <p:tgtEl>
                                          <p:spTgt spid="170"/>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75"/>
                                        </p:tgtEl>
                                        <p:attrNameLst>
                                          <p:attrName>style.visibility</p:attrName>
                                        </p:attrNameLst>
                                      </p:cBhvr>
                                      <p:to>
                                        <p:strVal val="visible"/>
                                      </p:to>
                                    </p:set>
                                    <p:animEffect transition="in" filter="fade">
                                      <p:cBhvr>
                                        <p:cTn id="35" dur="500"/>
                                        <p:tgtEl>
                                          <p:spTgt spid="175"/>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67"/>
                                        </p:tgtEl>
                                        <p:attrNameLst>
                                          <p:attrName>style.visibility</p:attrName>
                                        </p:attrNameLst>
                                      </p:cBhvr>
                                      <p:to>
                                        <p:strVal val="visible"/>
                                      </p:to>
                                    </p:set>
                                    <p:animEffect transition="in" filter="fade">
                                      <p:cBhvr>
                                        <p:cTn id="3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244848" y="370661"/>
            <a:ext cx="7925758" cy="2215991"/>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HYBRID PROPULSION</a:t>
            </a:r>
          </a:p>
        </p:txBody>
      </p:sp>
      <p:grpSp>
        <p:nvGrpSpPr>
          <p:cNvPr id="153" name="Google Shape;153;p15"/>
          <p:cNvGrpSpPr/>
          <p:nvPr/>
        </p:nvGrpSpPr>
        <p:grpSpPr>
          <a:xfrm>
            <a:off x="142289" y="4551425"/>
            <a:ext cx="8357134"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177075" y="3215851"/>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6421328" cy="3016210"/>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Hybrid propulsion systems can give the benefits of both electric and gasoline power systems</a:t>
            </a:r>
          </a:p>
          <a:p>
            <a:pPr marL="539749" lvl="1" indent="-269874">
              <a:lnSpc>
                <a:spcPct val="140016"/>
              </a:lnSpc>
              <a:buClr>
                <a:srgbClr val="0B1320"/>
              </a:buClr>
              <a:buSzPts val="2499"/>
              <a:buFont typeface="Arial"/>
              <a:buChar char="•"/>
            </a:pPr>
            <a:r>
              <a:rPr lang="en-US" sz="2800" dirty="0"/>
              <a:t>Designed to use a variety of fuels,</a:t>
            </a:r>
            <a:endParaRPr lang="en-US" sz="2800" dirty="0">
              <a:solidFill>
                <a:srgbClr val="0B1320"/>
              </a:solidFill>
              <a:latin typeface="Roboto"/>
              <a:ea typeface="Roboto"/>
              <a:cs typeface="Roboto"/>
              <a:sym typeface="Roboto"/>
            </a:endParaRPr>
          </a:p>
          <a:p>
            <a:pPr marL="269875" lvl="1">
              <a:lnSpc>
                <a:spcPct val="140016"/>
              </a:lnSpc>
              <a:buClr>
                <a:srgbClr val="0B1320"/>
              </a:buClr>
              <a:buSzPts val="2499"/>
            </a:pPr>
            <a:endParaRPr lang="en-US" sz="2800" dirty="0">
              <a:solidFill>
                <a:srgbClr val="0B1320"/>
              </a:solidFill>
              <a:latin typeface="Roboto"/>
              <a:ea typeface="Roboto"/>
              <a:cs typeface="Roboto"/>
              <a:sym typeface="Roboto"/>
            </a:endParaRPr>
          </a:p>
        </p:txBody>
      </p:sp>
      <p:sp>
        <p:nvSpPr>
          <p:cNvPr id="160" name="Google Shape;160;p15"/>
          <p:cNvSpPr txBox="1"/>
          <p:nvPr/>
        </p:nvSpPr>
        <p:spPr>
          <a:xfrm>
            <a:off x="2759984" y="3628425"/>
            <a:ext cx="4702224"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ADVANTAGES</a:t>
            </a:r>
          </a:p>
        </p:txBody>
      </p:sp>
      <p:grpSp>
        <p:nvGrpSpPr>
          <p:cNvPr id="167" name="Google Shape;167;p15"/>
          <p:cNvGrpSpPr/>
          <p:nvPr/>
        </p:nvGrpSpPr>
        <p:grpSpPr>
          <a:xfrm>
            <a:off x="9144000" y="4551425"/>
            <a:ext cx="8756493" cy="5596872"/>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1380270" y="3266959"/>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HIGH MOBILITY</a:t>
            </a:r>
          </a:p>
        </p:txBody>
      </p:sp>
      <p:sp>
        <p:nvSpPr>
          <p:cNvPr id="175" name="Google Shape;175;p15"/>
          <p:cNvSpPr txBox="1"/>
          <p:nvPr/>
        </p:nvSpPr>
        <p:spPr>
          <a:xfrm>
            <a:off x="9174475" y="5060414"/>
            <a:ext cx="6493356" cy="1809726"/>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Complex operations require</a:t>
            </a:r>
          </a:p>
          <a:p>
            <a:pPr marL="269875" lvl="1">
              <a:lnSpc>
                <a:spcPct val="140016"/>
              </a:lnSpc>
              <a:buClr>
                <a:srgbClr val="0B1320"/>
              </a:buClr>
              <a:buSzPts val="2499"/>
            </a:pPr>
            <a:r>
              <a:rPr lang="en-US" sz="2800" dirty="0">
                <a:solidFill>
                  <a:srgbClr val="0B1320"/>
                </a:solidFill>
                <a:latin typeface="Roboto"/>
                <a:ea typeface="Roboto"/>
                <a:cs typeface="Roboto"/>
                <a:sym typeface="Roboto"/>
              </a:rPr>
              <a:t>specialized design and maintenance</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Not be suitable for small UAVs that</a:t>
            </a:r>
            <a:endParaRPr sz="2800" dirty="0"/>
          </a:p>
        </p:txBody>
      </p:sp>
      <p:sp>
        <p:nvSpPr>
          <p:cNvPr id="176" name="Google Shape;176;p15"/>
          <p:cNvSpPr txBox="1"/>
          <p:nvPr/>
        </p:nvSpPr>
        <p:spPr>
          <a:xfrm>
            <a:off x="11932899" y="3628425"/>
            <a:ext cx="7190233"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DISADVANTAGES</a:t>
            </a:r>
          </a:p>
        </p:txBody>
      </p:sp>
      <p:pic>
        <p:nvPicPr>
          <p:cNvPr id="3" name="Picture 2" descr="An airplane wing in the sky&#10;&#10;Description automatically generated with medium confidence">
            <a:extLst>
              <a:ext uri="{FF2B5EF4-FFF2-40B4-BE49-F238E27FC236}">
                <a16:creationId xmlns:a16="http://schemas.microsoft.com/office/drawing/2014/main" id="{799CB8DA-A7E6-31F1-B3AD-81529337D560}"/>
              </a:ext>
            </a:extLst>
          </p:cNvPr>
          <p:cNvPicPr>
            <a:picLocks noChangeAspect="1"/>
          </p:cNvPicPr>
          <p:nvPr/>
        </p:nvPicPr>
        <p:blipFill rotWithShape="1">
          <a:blip r:embed="rId3"/>
          <a:srcRect b="27081"/>
          <a:stretch/>
        </p:blipFill>
        <p:spPr>
          <a:xfrm>
            <a:off x="8367582" y="135676"/>
            <a:ext cx="6025376" cy="3110692"/>
          </a:xfrm>
          <a:prstGeom prst="rect">
            <a:avLst/>
          </a:prstGeom>
        </p:spPr>
      </p:pic>
    </p:spTree>
    <p:extLst>
      <p:ext uri="{BB962C8B-B14F-4D97-AF65-F5344CB8AC3E}">
        <p14:creationId xmlns:p14="http://schemas.microsoft.com/office/powerpoint/2010/main" val="174509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500"/>
                                        <p:tgtEl>
                                          <p:spTgt spid="17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0"/>
                                        </p:tgtEl>
                                        <p:attrNameLst>
                                          <p:attrName>style.visibility</p:attrName>
                                        </p:attrNameLst>
                                      </p:cBhvr>
                                      <p:to>
                                        <p:strVal val="visible"/>
                                      </p:to>
                                    </p:set>
                                    <p:animEffect transition="in" filter="fade">
                                      <p:cBhvr>
                                        <p:cTn id="31" dur="500"/>
                                        <p:tgtEl>
                                          <p:spTgt spid="170"/>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75"/>
                                        </p:tgtEl>
                                        <p:attrNameLst>
                                          <p:attrName>style.visibility</p:attrName>
                                        </p:attrNameLst>
                                      </p:cBhvr>
                                      <p:to>
                                        <p:strVal val="visible"/>
                                      </p:to>
                                    </p:set>
                                    <p:animEffect transition="in" filter="fade">
                                      <p:cBhvr>
                                        <p:cTn id="35" dur="500"/>
                                        <p:tgtEl>
                                          <p:spTgt spid="175"/>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67"/>
                                        </p:tgtEl>
                                        <p:attrNameLst>
                                          <p:attrName>style.visibility</p:attrName>
                                        </p:attrNameLst>
                                      </p:cBhvr>
                                      <p:to>
                                        <p:strVal val="visible"/>
                                      </p:to>
                                    </p:set>
                                    <p:animEffect transition="in" filter="fade">
                                      <p:cBhvr>
                                        <p:cTn id="39"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dirty="0">
                <a:solidFill>
                  <a:srgbClr val="F3F6FA"/>
                </a:solidFill>
                <a:latin typeface="Playfair Display Black"/>
                <a:ea typeface="Playfair Display Black"/>
                <a:cs typeface="Playfair Display Black"/>
                <a:sym typeface="Playfair Display Black"/>
              </a:rPr>
              <a:t>05.</a:t>
            </a:r>
            <a:endParaRPr dirty="0"/>
          </a:p>
        </p:txBody>
      </p:sp>
      <p:sp>
        <p:nvSpPr>
          <p:cNvPr id="328" name="Google Shape;328;p20"/>
          <p:cNvSpPr txBox="1"/>
          <p:nvPr/>
        </p:nvSpPr>
        <p:spPr>
          <a:xfrm>
            <a:off x="4010126" y="7382658"/>
            <a:ext cx="12748341" cy="1920526"/>
          </a:xfrm>
          <a:prstGeom prst="rect">
            <a:avLst/>
          </a:prstGeom>
          <a:noFill/>
          <a:ln>
            <a:noFill/>
          </a:ln>
        </p:spPr>
        <p:txBody>
          <a:bodyPr spcFirstLastPara="1" wrap="square" lIns="0" tIns="0" rIns="0" bIns="0" anchor="t" anchorCtr="0">
            <a:spAutoFit/>
          </a:bodyPr>
          <a:lstStyle/>
          <a:p>
            <a:pPr lvl="0" algn="r">
              <a:lnSpc>
                <a:spcPct val="120000"/>
              </a:lnSpc>
            </a:pPr>
            <a:r>
              <a:rPr lang="en-US" sz="10400" dirty="0">
                <a:solidFill>
                  <a:srgbClr val="F3F6FA"/>
                </a:solidFill>
                <a:latin typeface="Playfair Display Black"/>
                <a:ea typeface="Playfair Display Black"/>
                <a:cs typeface="Playfair Display Black"/>
                <a:sym typeface="Playfair Display Black"/>
              </a:rPr>
              <a:t>NAVIGATION</a:t>
            </a:r>
            <a:endParaRPr dirty="0"/>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2549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244848" y="370661"/>
            <a:ext cx="6365814" cy="2215991"/>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GPS NAVIGATION</a:t>
            </a:r>
          </a:p>
        </p:txBody>
      </p:sp>
      <p:grpSp>
        <p:nvGrpSpPr>
          <p:cNvPr id="153" name="Google Shape;153;p15"/>
          <p:cNvGrpSpPr/>
          <p:nvPr/>
        </p:nvGrpSpPr>
        <p:grpSpPr>
          <a:xfrm>
            <a:off x="142289" y="4551425"/>
            <a:ext cx="17845908"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99803" y="3215851"/>
            <a:ext cx="6164833"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10813446" cy="4222694"/>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DJI Phantom 4 Pro: Uses GPS for navigation and autonomous flight modes, such as </a:t>
            </a:r>
            <a:r>
              <a:rPr lang="en-US" sz="2800" dirty="0" err="1">
                <a:solidFill>
                  <a:srgbClr val="0B1320"/>
                </a:solidFill>
                <a:latin typeface="Roboto"/>
                <a:ea typeface="Roboto"/>
                <a:cs typeface="Roboto"/>
                <a:sym typeface="Roboto"/>
              </a:rPr>
              <a:t>ActiveTrack</a:t>
            </a:r>
            <a:r>
              <a:rPr lang="en-US" sz="2800" dirty="0">
                <a:solidFill>
                  <a:srgbClr val="0B1320"/>
                </a:solidFill>
                <a:latin typeface="Roboto"/>
                <a:ea typeface="Roboto"/>
                <a:cs typeface="Roboto"/>
                <a:sym typeface="Roboto"/>
              </a:rPr>
              <a:t> and </a:t>
            </a:r>
            <a:r>
              <a:rPr lang="en-US" sz="2800" dirty="0" err="1">
                <a:solidFill>
                  <a:srgbClr val="0B1320"/>
                </a:solidFill>
                <a:latin typeface="Roboto"/>
                <a:ea typeface="Roboto"/>
                <a:cs typeface="Roboto"/>
                <a:sym typeface="Roboto"/>
              </a:rPr>
              <a:t>TapFly</a:t>
            </a:r>
            <a:r>
              <a:rPr lang="en-US" sz="2800" dirty="0" err="1"/>
              <a:t>Designed</a:t>
            </a:r>
            <a:r>
              <a:rPr lang="en-US" sz="2800" dirty="0"/>
              <a:t> to use a variety of fuels</a:t>
            </a:r>
          </a:p>
          <a:p>
            <a:pPr marL="539749" lvl="1" indent="-269874">
              <a:lnSpc>
                <a:spcPct val="140016"/>
              </a:lnSpc>
              <a:buClr>
                <a:srgbClr val="0B1320"/>
              </a:buClr>
              <a:buSzPts val="2499"/>
              <a:buFont typeface="Arial"/>
              <a:buChar char="•"/>
            </a:pPr>
            <a:r>
              <a:rPr lang="en-US" sz="2800" dirty="0"/>
              <a:t>General Atomics MQ-9 Reaper: Use GPS for navigation and features autonomous flight modes, such as automatic takeoff and landing</a:t>
            </a:r>
            <a:endParaRPr lang="en-US" sz="2800" dirty="0">
              <a:solidFill>
                <a:srgbClr val="0B1320"/>
              </a:solidFill>
              <a:latin typeface="Roboto"/>
              <a:ea typeface="Roboto"/>
              <a:cs typeface="Roboto"/>
              <a:sym typeface="Roboto"/>
            </a:endParaRPr>
          </a:p>
          <a:p>
            <a:pPr marL="269875" lvl="1">
              <a:lnSpc>
                <a:spcPct val="140016"/>
              </a:lnSpc>
              <a:buClr>
                <a:srgbClr val="0B1320"/>
              </a:buClr>
              <a:buSzPts val="2499"/>
            </a:pPr>
            <a:endParaRPr lang="en-US" sz="2800" dirty="0">
              <a:solidFill>
                <a:srgbClr val="0B1320"/>
              </a:solidFill>
              <a:latin typeface="Roboto"/>
              <a:ea typeface="Roboto"/>
              <a:cs typeface="Roboto"/>
              <a:sym typeface="Roboto"/>
            </a:endParaRPr>
          </a:p>
        </p:txBody>
      </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HIGH MOBILITY</a:t>
            </a:r>
          </a:p>
        </p:txBody>
      </p:sp>
      <p:pic>
        <p:nvPicPr>
          <p:cNvPr id="4" name="Picture 3" descr="A plane flying in the sky&#10;&#10;Description automatically generated with low confidence">
            <a:extLst>
              <a:ext uri="{FF2B5EF4-FFF2-40B4-BE49-F238E27FC236}">
                <a16:creationId xmlns:a16="http://schemas.microsoft.com/office/drawing/2014/main" id="{EB0B5151-375E-467C-5580-1839F9E2D0B5}"/>
              </a:ext>
            </a:extLst>
          </p:cNvPr>
          <p:cNvPicPr>
            <a:picLocks noChangeAspect="1"/>
          </p:cNvPicPr>
          <p:nvPr/>
        </p:nvPicPr>
        <p:blipFill>
          <a:blip r:embed="rId3"/>
          <a:stretch>
            <a:fillRect/>
          </a:stretch>
        </p:blipFill>
        <p:spPr>
          <a:xfrm>
            <a:off x="11878073" y="6909947"/>
            <a:ext cx="4927706" cy="3238393"/>
          </a:xfrm>
          <a:prstGeom prst="rect">
            <a:avLst/>
          </a:prstGeom>
        </p:spPr>
      </p:pic>
      <p:pic>
        <p:nvPicPr>
          <p:cNvPr id="6" name="Picture 5" descr="A picture containing appliance, dryer&#10;&#10;Description automatically generated">
            <a:extLst>
              <a:ext uri="{FF2B5EF4-FFF2-40B4-BE49-F238E27FC236}">
                <a16:creationId xmlns:a16="http://schemas.microsoft.com/office/drawing/2014/main" id="{2A0B0BC4-8B72-BDA4-2DA9-4BAA27E37EA1}"/>
              </a:ext>
            </a:extLst>
          </p:cNvPr>
          <p:cNvPicPr>
            <a:picLocks noChangeAspect="1"/>
          </p:cNvPicPr>
          <p:nvPr/>
        </p:nvPicPr>
        <p:blipFill>
          <a:blip r:embed="rId4"/>
          <a:stretch>
            <a:fillRect/>
          </a:stretch>
        </p:blipFill>
        <p:spPr>
          <a:xfrm>
            <a:off x="11881631" y="3878826"/>
            <a:ext cx="4605854" cy="2759972"/>
          </a:xfrm>
          <a:prstGeom prst="rect">
            <a:avLst/>
          </a:prstGeom>
        </p:spPr>
      </p:pic>
    </p:spTree>
    <p:extLst>
      <p:ext uri="{BB962C8B-B14F-4D97-AF65-F5344CB8AC3E}">
        <p14:creationId xmlns:p14="http://schemas.microsoft.com/office/powerpoint/2010/main" val="335563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fade">
                                      <p:cBhvr>
                                        <p:cTn id="13" dur="500"/>
                                        <p:tgtEl>
                                          <p:spTgt spid="159"/>
                                        </p:tgtEl>
                                      </p:cBhvr>
                                    </p:animEffect>
                                  </p:childTnLst>
                                </p:cTn>
                              </p:par>
                              <p:par>
                                <p:cTn id="14" presetID="10"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fade">
                                      <p:cBhvr>
                                        <p:cTn id="2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244848" y="370661"/>
            <a:ext cx="6365814" cy="2215991"/>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NON-GPS NAVIGATION</a:t>
            </a:r>
          </a:p>
        </p:txBody>
      </p:sp>
      <p:grpSp>
        <p:nvGrpSpPr>
          <p:cNvPr id="153" name="Google Shape;153;p15"/>
          <p:cNvGrpSpPr/>
          <p:nvPr/>
        </p:nvGrpSpPr>
        <p:grpSpPr>
          <a:xfrm>
            <a:off x="142289" y="4551425"/>
            <a:ext cx="17845908"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99803" y="3215851"/>
            <a:ext cx="6164833"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10813446" cy="3619452"/>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Northrop Grumman Bat: Uses INS and Barometric Altimeters for navigation in GPS-denied conditions.</a:t>
            </a:r>
          </a:p>
          <a:p>
            <a:pPr marL="539749" lvl="1" indent="-269874">
              <a:lnSpc>
                <a:spcPct val="140016"/>
              </a:lnSpc>
              <a:buClr>
                <a:srgbClr val="0B1320"/>
              </a:buClr>
              <a:buSzPts val="2499"/>
              <a:buFont typeface="Arial"/>
              <a:buChar char="•"/>
            </a:pPr>
            <a:endParaRPr lang="en-US" sz="2800" dirty="0">
              <a:solidFill>
                <a:srgbClr val="0B1320"/>
              </a:solidFill>
              <a:latin typeface="Roboto"/>
              <a:ea typeface="Roboto"/>
              <a:cs typeface="Roboto"/>
              <a:sym typeface="Roboto"/>
            </a:endParaRPr>
          </a:p>
          <a:p>
            <a:pPr marL="539749" lvl="1" indent="-269874">
              <a:lnSpc>
                <a:spcPct val="140016"/>
              </a:lnSpc>
              <a:buClr>
                <a:srgbClr val="0B1320"/>
              </a:buClr>
              <a:buSzPts val="2499"/>
              <a:buFont typeface="Arial"/>
              <a:buChar char="•"/>
            </a:pPr>
            <a:endParaRPr lang="en-US" sz="2800" dirty="0">
              <a:solidFill>
                <a:srgbClr val="0B1320"/>
              </a:solidFill>
              <a:latin typeface="Roboto"/>
              <a:ea typeface="Roboto"/>
              <a:cs typeface="Roboto"/>
              <a:sym typeface="Roboto"/>
            </a:endParaRPr>
          </a:p>
          <a:p>
            <a:pPr marL="539749" lvl="1" indent="-269874">
              <a:lnSpc>
                <a:spcPct val="140016"/>
              </a:lnSpc>
              <a:buClr>
                <a:srgbClr val="0B1320"/>
              </a:buClr>
              <a:buSzPts val="2499"/>
              <a:buFont typeface="Arial"/>
              <a:buChar char="•"/>
            </a:pPr>
            <a:r>
              <a:rPr lang="en-US" sz="2800" dirty="0" err="1"/>
              <a:t>Skydio</a:t>
            </a:r>
            <a:r>
              <a:rPr lang="en-US" sz="2800" dirty="0"/>
              <a:t> 2: computer vision and obstacle avoidance sensors for navigation</a:t>
            </a:r>
            <a:endParaRPr lang="en-US" sz="2800" dirty="0">
              <a:solidFill>
                <a:srgbClr val="0B1320"/>
              </a:solidFill>
              <a:latin typeface="Roboto"/>
              <a:ea typeface="Roboto"/>
              <a:cs typeface="Roboto"/>
              <a:sym typeface="Roboto"/>
            </a:endParaRPr>
          </a:p>
        </p:txBody>
      </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HIGH MOBILITY</a:t>
            </a:r>
          </a:p>
        </p:txBody>
      </p:sp>
      <p:pic>
        <p:nvPicPr>
          <p:cNvPr id="3" name="Picture 2" descr="A picture containing outdoor, grass, aircraft, transport&#10;&#10;Description automatically generated">
            <a:extLst>
              <a:ext uri="{FF2B5EF4-FFF2-40B4-BE49-F238E27FC236}">
                <a16:creationId xmlns:a16="http://schemas.microsoft.com/office/drawing/2014/main" id="{EB424D2B-DBB3-CDF8-29F7-5603369C482A}"/>
              </a:ext>
            </a:extLst>
          </p:cNvPr>
          <p:cNvPicPr>
            <a:picLocks noChangeAspect="1"/>
          </p:cNvPicPr>
          <p:nvPr/>
        </p:nvPicPr>
        <p:blipFill rotWithShape="1">
          <a:blip r:embed="rId3"/>
          <a:srcRect b="21461"/>
          <a:stretch/>
        </p:blipFill>
        <p:spPr>
          <a:xfrm>
            <a:off x="11637988" y="3182033"/>
            <a:ext cx="5715000" cy="2992333"/>
          </a:xfrm>
          <a:prstGeom prst="rect">
            <a:avLst/>
          </a:prstGeom>
        </p:spPr>
      </p:pic>
      <p:pic>
        <p:nvPicPr>
          <p:cNvPr id="7" name="Picture 6" descr="A picture containing text, appliance, dryer&#10;&#10;Description automatically generated">
            <a:extLst>
              <a:ext uri="{FF2B5EF4-FFF2-40B4-BE49-F238E27FC236}">
                <a16:creationId xmlns:a16="http://schemas.microsoft.com/office/drawing/2014/main" id="{F0718EE0-DE04-0612-D0BF-E00EFB05ECFF}"/>
              </a:ext>
            </a:extLst>
          </p:cNvPr>
          <p:cNvPicPr>
            <a:picLocks noChangeAspect="1"/>
          </p:cNvPicPr>
          <p:nvPr/>
        </p:nvPicPr>
        <p:blipFill>
          <a:blip r:embed="rId4"/>
          <a:stretch>
            <a:fillRect/>
          </a:stretch>
        </p:blipFill>
        <p:spPr>
          <a:xfrm>
            <a:off x="11203355" y="6767681"/>
            <a:ext cx="5984665" cy="2992333"/>
          </a:xfrm>
          <a:prstGeom prst="rect">
            <a:avLst/>
          </a:prstGeom>
        </p:spPr>
      </p:pic>
    </p:spTree>
    <p:extLst>
      <p:ext uri="{BB962C8B-B14F-4D97-AF65-F5344CB8AC3E}">
        <p14:creationId xmlns:p14="http://schemas.microsoft.com/office/powerpoint/2010/main" val="123883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par>
                                <p:cTn id="11" presetID="10" presetClass="entr" presetSubtype="0"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fade">
                                      <p:cBhvr>
                                        <p:cTn id="13" dur="500"/>
                                        <p:tgtEl>
                                          <p:spTgt spid="159"/>
                                        </p:tgtEl>
                                      </p:cBhvr>
                                    </p:animEffect>
                                  </p:childTnLst>
                                </p:cTn>
                              </p:par>
                              <p:par>
                                <p:cTn id="14" presetID="10" presetClass="entr" presetSubtype="0" fill="hold" nodeType="withEffect">
                                  <p:stCondLst>
                                    <p:cond delay="0"/>
                                  </p:stCondLst>
                                  <p:childTnLst>
                                    <p:set>
                                      <p:cBhvr>
                                        <p:cTn id="15" dur="1" fill="hold">
                                          <p:stCondLst>
                                            <p:cond delay="0"/>
                                          </p:stCondLst>
                                        </p:cTn>
                                        <p:tgtEl>
                                          <p:spTgt spid="153"/>
                                        </p:tgtEl>
                                        <p:attrNameLst>
                                          <p:attrName>style.visibility</p:attrName>
                                        </p:attrNameLst>
                                      </p:cBhvr>
                                      <p:to>
                                        <p:strVal val="visible"/>
                                      </p:to>
                                    </p:set>
                                    <p:animEffect transition="in" filter="fade">
                                      <p:cBhvr>
                                        <p:cTn id="16" dur="500"/>
                                        <p:tgtEl>
                                          <p:spTgt spid="153"/>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74"/>
                                        </p:tgtEl>
                                        <p:attrNameLst>
                                          <p:attrName>style.visibility</p:attrName>
                                        </p:attrNameLst>
                                      </p:cBhvr>
                                      <p:to>
                                        <p:strVal val="visible"/>
                                      </p:to>
                                    </p:set>
                                    <p:animEffect transition="in" filter="fade">
                                      <p:cBhvr>
                                        <p:cTn id="20"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248"/>
        <p:cNvGrpSpPr/>
        <p:nvPr/>
      </p:nvGrpSpPr>
      <p:grpSpPr>
        <a:xfrm>
          <a:off x="0" y="0"/>
          <a:ext cx="0" cy="0"/>
          <a:chOff x="0" y="0"/>
          <a:chExt cx="0" cy="0"/>
        </a:xfrm>
      </p:grpSpPr>
      <p:sp>
        <p:nvSpPr>
          <p:cNvPr id="249" name="Google Shape;249;p18"/>
          <p:cNvSpPr txBox="1"/>
          <p:nvPr/>
        </p:nvSpPr>
        <p:spPr>
          <a:xfrm>
            <a:off x="8833669" y="6406647"/>
            <a:ext cx="8527052" cy="27432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9000" b="0" i="0" u="none" strike="noStrike" cap="none">
                <a:solidFill>
                  <a:srgbClr val="0B1320"/>
                </a:solidFill>
                <a:latin typeface="Playfair Display Black"/>
                <a:ea typeface="Playfair Display Black"/>
                <a:cs typeface="Playfair Display Black"/>
                <a:sym typeface="Playfair Display Black"/>
              </a:rPr>
              <a:t>table of contents</a:t>
            </a:r>
            <a:endParaRPr/>
          </a:p>
        </p:txBody>
      </p:sp>
      <p:sp>
        <p:nvSpPr>
          <p:cNvPr id="250" name="Google Shape;250;p18"/>
          <p:cNvSpPr txBox="1"/>
          <p:nvPr/>
        </p:nvSpPr>
        <p:spPr>
          <a:xfrm>
            <a:off x="2599624" y="1834807"/>
            <a:ext cx="4930594" cy="1034129"/>
          </a:xfrm>
          <a:prstGeom prst="rect">
            <a:avLst/>
          </a:prstGeom>
          <a:noFill/>
          <a:ln>
            <a:noFill/>
          </a:ln>
        </p:spPr>
        <p:txBody>
          <a:bodyPr spcFirstLastPara="1" wrap="square" lIns="0" tIns="0" rIns="0" bIns="0" anchor="t" anchorCtr="0">
            <a:spAutoFit/>
          </a:bodyPr>
          <a:lstStyle/>
          <a:p>
            <a:pPr lvl="0">
              <a:lnSpc>
                <a:spcPct val="120000"/>
              </a:lnSpc>
            </a:pPr>
            <a:r>
              <a:rPr lang="en-US" sz="5600" dirty="0">
                <a:solidFill>
                  <a:srgbClr val="0B1320"/>
                </a:solidFill>
                <a:latin typeface="Roboto"/>
                <a:ea typeface="Roboto"/>
                <a:cs typeface="Roboto"/>
                <a:sym typeface="Roboto"/>
              </a:rPr>
              <a:t>History of UAV</a:t>
            </a:r>
          </a:p>
        </p:txBody>
      </p:sp>
      <p:sp>
        <p:nvSpPr>
          <p:cNvPr id="251" name="Google Shape;251;p18"/>
          <p:cNvSpPr txBox="1"/>
          <p:nvPr/>
        </p:nvSpPr>
        <p:spPr>
          <a:xfrm>
            <a:off x="1158474" y="1616367"/>
            <a:ext cx="136528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dirty="0">
                <a:solidFill>
                  <a:srgbClr val="0B1320"/>
                </a:solidFill>
                <a:latin typeface="Playfair Display Black"/>
                <a:ea typeface="Playfair Display Black"/>
                <a:cs typeface="Playfair Display Black"/>
                <a:sym typeface="Playfair Display Black"/>
              </a:rPr>
              <a:t>01.</a:t>
            </a:r>
            <a:endParaRPr dirty="0"/>
          </a:p>
        </p:txBody>
      </p:sp>
      <p:sp>
        <p:nvSpPr>
          <p:cNvPr id="252" name="Google Shape;252;p18"/>
          <p:cNvSpPr txBox="1"/>
          <p:nvPr/>
        </p:nvSpPr>
        <p:spPr>
          <a:xfrm>
            <a:off x="7530219" y="1616367"/>
            <a:ext cx="1429644"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dirty="0">
                <a:solidFill>
                  <a:srgbClr val="0B1320"/>
                </a:solidFill>
                <a:latin typeface="Playfair Display Black"/>
                <a:ea typeface="Playfair Display Black"/>
                <a:cs typeface="Playfair Display Black"/>
                <a:sym typeface="Playfair Display Black"/>
              </a:rPr>
              <a:t>04.</a:t>
            </a:r>
            <a:endParaRPr dirty="0"/>
          </a:p>
        </p:txBody>
      </p:sp>
      <p:sp>
        <p:nvSpPr>
          <p:cNvPr id="253" name="Google Shape;253;p18"/>
          <p:cNvSpPr txBox="1"/>
          <p:nvPr/>
        </p:nvSpPr>
        <p:spPr>
          <a:xfrm>
            <a:off x="1233024" y="3105565"/>
            <a:ext cx="1227296"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dirty="0">
                <a:solidFill>
                  <a:srgbClr val="0B1320"/>
                </a:solidFill>
                <a:latin typeface="Playfair Display Black"/>
                <a:ea typeface="Playfair Display Black"/>
                <a:cs typeface="Playfair Display Black"/>
                <a:sym typeface="Playfair Display Black"/>
              </a:rPr>
              <a:t>02.</a:t>
            </a:r>
            <a:endParaRPr dirty="0"/>
          </a:p>
        </p:txBody>
      </p:sp>
      <p:sp>
        <p:nvSpPr>
          <p:cNvPr id="254" name="Google Shape;254;p18"/>
          <p:cNvSpPr txBox="1"/>
          <p:nvPr/>
        </p:nvSpPr>
        <p:spPr>
          <a:xfrm>
            <a:off x="7759772" y="3105565"/>
            <a:ext cx="1175266"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05.</a:t>
            </a:r>
            <a:endParaRPr/>
          </a:p>
        </p:txBody>
      </p:sp>
      <p:sp>
        <p:nvSpPr>
          <p:cNvPr id="255" name="Google Shape;255;p18"/>
          <p:cNvSpPr txBox="1"/>
          <p:nvPr/>
        </p:nvSpPr>
        <p:spPr>
          <a:xfrm>
            <a:off x="1249693" y="4594764"/>
            <a:ext cx="1193959"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03.</a:t>
            </a:r>
            <a:endParaRPr/>
          </a:p>
        </p:txBody>
      </p:sp>
      <p:sp>
        <p:nvSpPr>
          <p:cNvPr id="256" name="Google Shape;256;p18"/>
          <p:cNvSpPr txBox="1"/>
          <p:nvPr/>
        </p:nvSpPr>
        <p:spPr>
          <a:xfrm>
            <a:off x="7686190" y="4594764"/>
            <a:ext cx="1290341" cy="1085215"/>
          </a:xfrm>
          <a:prstGeom prst="rect">
            <a:avLst/>
          </a:prstGeom>
          <a:noFill/>
          <a:ln>
            <a:noFill/>
          </a:ln>
        </p:spPr>
        <p:txBody>
          <a:bodyPr spcFirstLastPara="1" wrap="square" lIns="0" tIns="0" rIns="0" bIns="0" anchor="t" anchorCtr="0">
            <a:spAutoFit/>
          </a:bodyPr>
          <a:lstStyle/>
          <a:p>
            <a:pPr marL="0" marR="0" lvl="0" indent="0" algn="ctr" rtl="0">
              <a:lnSpc>
                <a:spcPct val="140006"/>
              </a:lnSpc>
              <a:spcBef>
                <a:spcPts val="0"/>
              </a:spcBef>
              <a:spcAft>
                <a:spcPts val="0"/>
              </a:spcAft>
              <a:buNone/>
            </a:pPr>
            <a:r>
              <a:rPr lang="en-US" sz="6399" b="0" i="0" u="none" strike="noStrike" cap="none">
                <a:solidFill>
                  <a:srgbClr val="0B1320"/>
                </a:solidFill>
                <a:latin typeface="Playfair Display Black"/>
                <a:ea typeface="Playfair Display Black"/>
                <a:cs typeface="Playfair Display Black"/>
                <a:sym typeface="Playfair Display Black"/>
              </a:rPr>
              <a:t>06.</a:t>
            </a:r>
            <a:endParaRPr/>
          </a:p>
        </p:txBody>
      </p:sp>
      <p:cxnSp>
        <p:nvCxnSpPr>
          <p:cNvPr id="257" name="Google Shape;257;p18"/>
          <p:cNvCxnSpPr/>
          <p:nvPr/>
        </p:nvCxnSpPr>
        <p:spPr>
          <a:xfrm>
            <a:off x="3273949" y="9462624"/>
            <a:ext cx="13985351" cy="0"/>
          </a:xfrm>
          <a:prstGeom prst="straightConnector1">
            <a:avLst/>
          </a:prstGeom>
          <a:noFill/>
          <a:ln w="38100" cap="flat" cmpd="sng">
            <a:solidFill>
              <a:srgbClr val="0B1320"/>
            </a:solidFill>
            <a:prstDash val="solid"/>
            <a:round/>
            <a:headEnd type="none" w="sm" len="sm"/>
            <a:tailEnd type="none" w="sm" len="sm"/>
          </a:ln>
        </p:spPr>
      </p:cxnSp>
      <p:grpSp>
        <p:nvGrpSpPr>
          <p:cNvPr id="258" name="Google Shape;258;p18"/>
          <p:cNvGrpSpPr/>
          <p:nvPr/>
        </p:nvGrpSpPr>
        <p:grpSpPr>
          <a:xfrm>
            <a:off x="1029612" y="9258300"/>
            <a:ext cx="406823" cy="408647"/>
            <a:chOff x="1813" y="0"/>
            <a:chExt cx="809173" cy="812800"/>
          </a:xfrm>
        </p:grpSpPr>
        <p:sp>
          <p:nvSpPr>
            <p:cNvPr id="259" name="Google Shape;25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1" name="Google Shape;261;p18"/>
          <p:cNvGrpSpPr/>
          <p:nvPr/>
        </p:nvGrpSpPr>
        <p:grpSpPr>
          <a:xfrm>
            <a:off x="1593286" y="9258300"/>
            <a:ext cx="406823" cy="408647"/>
            <a:chOff x="1813" y="0"/>
            <a:chExt cx="809173" cy="812800"/>
          </a:xfrm>
        </p:grpSpPr>
        <p:sp>
          <p:nvSpPr>
            <p:cNvPr id="262" name="Google Shape;262;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4" name="Google Shape;264;p18"/>
          <p:cNvGrpSpPr/>
          <p:nvPr/>
        </p:nvGrpSpPr>
        <p:grpSpPr>
          <a:xfrm>
            <a:off x="2154334" y="9258300"/>
            <a:ext cx="406823" cy="408647"/>
            <a:chOff x="1813" y="0"/>
            <a:chExt cx="809173" cy="812800"/>
          </a:xfrm>
        </p:grpSpPr>
        <p:sp>
          <p:nvSpPr>
            <p:cNvPr id="265" name="Google Shape;265;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8"/>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7" name="Google Shape;267;p18"/>
          <p:cNvSpPr txBox="1"/>
          <p:nvPr/>
        </p:nvSpPr>
        <p:spPr>
          <a:xfrm>
            <a:off x="2599624" y="3324005"/>
            <a:ext cx="4930594" cy="1034129"/>
          </a:xfrm>
          <a:prstGeom prst="rect">
            <a:avLst/>
          </a:prstGeom>
          <a:noFill/>
          <a:ln>
            <a:noFill/>
          </a:ln>
        </p:spPr>
        <p:txBody>
          <a:bodyPr spcFirstLastPara="1" wrap="square" lIns="0" tIns="0" rIns="0" bIns="0" anchor="t" anchorCtr="0">
            <a:spAutoFit/>
          </a:bodyPr>
          <a:lstStyle/>
          <a:p>
            <a:pPr lvl="0">
              <a:lnSpc>
                <a:spcPct val="120000"/>
              </a:lnSpc>
            </a:pPr>
            <a:r>
              <a:rPr lang="en-US" sz="5600" dirty="0">
                <a:solidFill>
                  <a:srgbClr val="0B1320"/>
                </a:solidFill>
                <a:latin typeface="Roboto"/>
                <a:ea typeface="Roboto"/>
                <a:cs typeface="Roboto"/>
                <a:sym typeface="Roboto"/>
              </a:rPr>
              <a:t>APPLICATIONS</a:t>
            </a:r>
            <a:endParaRPr dirty="0"/>
          </a:p>
        </p:txBody>
      </p:sp>
      <p:sp>
        <p:nvSpPr>
          <p:cNvPr id="268" name="Google Shape;268;p18"/>
          <p:cNvSpPr txBox="1"/>
          <p:nvPr/>
        </p:nvSpPr>
        <p:spPr>
          <a:xfrm>
            <a:off x="2599624" y="4813204"/>
            <a:ext cx="4930594" cy="2068259"/>
          </a:xfrm>
          <a:prstGeom prst="rect">
            <a:avLst/>
          </a:prstGeom>
          <a:noFill/>
          <a:ln>
            <a:noFill/>
          </a:ln>
        </p:spPr>
        <p:txBody>
          <a:bodyPr spcFirstLastPara="1" wrap="square" lIns="0" tIns="0" rIns="0" bIns="0" anchor="t" anchorCtr="0">
            <a:spAutoFit/>
          </a:bodyPr>
          <a:lstStyle/>
          <a:p>
            <a:pPr lvl="0">
              <a:lnSpc>
                <a:spcPct val="120000"/>
              </a:lnSpc>
            </a:pPr>
            <a:r>
              <a:rPr lang="en-US" sz="5600" dirty="0">
                <a:solidFill>
                  <a:srgbClr val="0B1320"/>
                </a:solidFill>
                <a:latin typeface="Roboto"/>
                <a:ea typeface="Roboto"/>
                <a:cs typeface="Roboto"/>
                <a:sym typeface="Roboto"/>
              </a:rPr>
              <a:t>AIRFRAME DESIGN</a:t>
            </a:r>
            <a:endParaRPr dirty="0"/>
          </a:p>
        </p:txBody>
      </p:sp>
      <p:sp>
        <p:nvSpPr>
          <p:cNvPr id="269" name="Google Shape;269;p18"/>
          <p:cNvSpPr txBox="1"/>
          <p:nvPr/>
        </p:nvSpPr>
        <p:spPr>
          <a:xfrm>
            <a:off x="9167031" y="1834807"/>
            <a:ext cx="4930594" cy="1034129"/>
          </a:xfrm>
          <a:prstGeom prst="rect">
            <a:avLst/>
          </a:prstGeom>
          <a:noFill/>
          <a:ln>
            <a:noFill/>
          </a:ln>
        </p:spPr>
        <p:txBody>
          <a:bodyPr spcFirstLastPara="1" wrap="square" lIns="0" tIns="0" rIns="0" bIns="0" anchor="t" anchorCtr="0">
            <a:spAutoFit/>
          </a:bodyPr>
          <a:lstStyle/>
          <a:p>
            <a:pPr lvl="0">
              <a:lnSpc>
                <a:spcPct val="120000"/>
              </a:lnSpc>
            </a:pPr>
            <a:r>
              <a:rPr lang="en-US" sz="5600" dirty="0">
                <a:solidFill>
                  <a:srgbClr val="0B1320"/>
                </a:solidFill>
                <a:latin typeface="Roboto"/>
                <a:ea typeface="Roboto"/>
                <a:cs typeface="Roboto"/>
                <a:sym typeface="Roboto"/>
              </a:rPr>
              <a:t>PROPULSION</a:t>
            </a:r>
            <a:endParaRPr dirty="0"/>
          </a:p>
        </p:txBody>
      </p:sp>
      <p:sp>
        <p:nvSpPr>
          <p:cNvPr id="270" name="Google Shape;270;p18"/>
          <p:cNvSpPr txBox="1"/>
          <p:nvPr/>
        </p:nvSpPr>
        <p:spPr>
          <a:xfrm>
            <a:off x="9167031" y="3324005"/>
            <a:ext cx="4930594" cy="1034129"/>
          </a:xfrm>
          <a:prstGeom prst="rect">
            <a:avLst/>
          </a:prstGeom>
          <a:noFill/>
          <a:ln>
            <a:noFill/>
          </a:ln>
        </p:spPr>
        <p:txBody>
          <a:bodyPr spcFirstLastPara="1" wrap="square" lIns="0" tIns="0" rIns="0" bIns="0" anchor="t" anchorCtr="0">
            <a:spAutoFit/>
          </a:bodyPr>
          <a:lstStyle/>
          <a:p>
            <a:pPr lvl="0">
              <a:lnSpc>
                <a:spcPct val="120000"/>
              </a:lnSpc>
            </a:pPr>
            <a:r>
              <a:rPr lang="en-US" sz="5600" dirty="0">
                <a:solidFill>
                  <a:srgbClr val="0B1320"/>
                </a:solidFill>
                <a:latin typeface="Roboto"/>
                <a:ea typeface="Roboto"/>
                <a:cs typeface="Roboto"/>
                <a:sym typeface="Roboto"/>
              </a:rPr>
              <a:t>NAVIGATION</a:t>
            </a:r>
            <a:endParaRPr dirty="0"/>
          </a:p>
        </p:txBody>
      </p:sp>
      <p:sp>
        <p:nvSpPr>
          <p:cNvPr id="271" name="Google Shape;271;p18"/>
          <p:cNvSpPr txBox="1"/>
          <p:nvPr/>
        </p:nvSpPr>
        <p:spPr>
          <a:xfrm>
            <a:off x="9167030" y="4813204"/>
            <a:ext cx="6644739" cy="1034129"/>
          </a:xfrm>
          <a:prstGeom prst="rect">
            <a:avLst/>
          </a:prstGeom>
          <a:noFill/>
          <a:ln>
            <a:noFill/>
          </a:ln>
        </p:spPr>
        <p:txBody>
          <a:bodyPr spcFirstLastPara="1" wrap="square" lIns="0" tIns="0" rIns="0" bIns="0" anchor="t" anchorCtr="0">
            <a:spAutoFit/>
          </a:bodyPr>
          <a:lstStyle/>
          <a:p>
            <a:pPr lvl="0">
              <a:lnSpc>
                <a:spcPct val="120000"/>
              </a:lnSpc>
            </a:pPr>
            <a:r>
              <a:rPr lang="en-US" sz="5600" dirty="0">
                <a:solidFill>
                  <a:srgbClr val="0B1320"/>
                </a:solidFill>
                <a:latin typeface="Roboto"/>
                <a:ea typeface="Roboto"/>
                <a:cs typeface="Roboto"/>
                <a:sym typeface="Roboto"/>
              </a:rPr>
              <a:t>DATA COLLECTION</a:t>
            </a:r>
            <a:endParaRPr dirty="0"/>
          </a:p>
        </p:txBody>
      </p:sp>
      <p:grpSp>
        <p:nvGrpSpPr>
          <p:cNvPr id="272" name="Google Shape;272;p18"/>
          <p:cNvGrpSpPr/>
          <p:nvPr/>
        </p:nvGrpSpPr>
        <p:grpSpPr>
          <a:xfrm>
            <a:off x="15131637" y="-3019570"/>
            <a:ext cx="5858410" cy="7210351"/>
            <a:chOff x="0" y="0"/>
            <a:chExt cx="7811213" cy="9613801"/>
          </a:xfrm>
        </p:grpSpPr>
        <p:grpSp>
          <p:nvGrpSpPr>
            <p:cNvPr id="273" name="Google Shape;273;p18"/>
            <p:cNvGrpSpPr/>
            <p:nvPr/>
          </p:nvGrpSpPr>
          <p:grpSpPr>
            <a:xfrm rot="10800000">
              <a:off x="0" y="0"/>
              <a:ext cx="7811213" cy="9613801"/>
              <a:chOff x="0" y="0"/>
              <a:chExt cx="660400" cy="812800"/>
            </a:xfrm>
          </p:grpSpPr>
          <p:sp>
            <p:nvSpPr>
              <p:cNvPr id="274" name="Google Shape;274;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18"/>
            <p:cNvGrpSpPr/>
            <p:nvPr/>
          </p:nvGrpSpPr>
          <p:grpSpPr>
            <a:xfrm rot="10800000">
              <a:off x="456341" y="561650"/>
              <a:ext cx="6898532" cy="8490500"/>
              <a:chOff x="0" y="0"/>
              <a:chExt cx="660400" cy="812800"/>
            </a:xfrm>
          </p:grpSpPr>
          <p:sp>
            <p:nvSpPr>
              <p:cNvPr id="277" name="Google Shape;277;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9" name="Google Shape;279;p18"/>
            <p:cNvGrpSpPr/>
            <p:nvPr/>
          </p:nvGrpSpPr>
          <p:grpSpPr>
            <a:xfrm rot="10800000">
              <a:off x="906844" y="1116116"/>
              <a:ext cx="5997524" cy="7381569"/>
              <a:chOff x="0" y="0"/>
              <a:chExt cx="660400" cy="812800"/>
            </a:xfrm>
          </p:grpSpPr>
          <p:sp>
            <p:nvSpPr>
              <p:cNvPr id="280" name="Google Shape;280;p18"/>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9"/>
                                        </p:tgtEl>
                                        <p:attrNameLst>
                                          <p:attrName>style.visibility</p:attrName>
                                        </p:attrNameLst>
                                      </p:cBhvr>
                                      <p:to>
                                        <p:strVal val="visible"/>
                                      </p:to>
                                    </p:set>
                                    <p:animEffect transition="in" filter="fade">
                                      <p:cBhvr>
                                        <p:cTn id="7" dur="500"/>
                                        <p:tgtEl>
                                          <p:spTgt spid="2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0"/>
                                        </p:tgtEl>
                                        <p:attrNameLst>
                                          <p:attrName>style.visibility</p:attrName>
                                        </p:attrNameLst>
                                      </p:cBhvr>
                                      <p:to>
                                        <p:strVal val="visible"/>
                                      </p:to>
                                    </p:set>
                                    <p:animEffect transition="in" filter="fade">
                                      <p:cBhvr>
                                        <p:cTn id="11" dur="500"/>
                                        <p:tgtEl>
                                          <p:spTgt spid="2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51"/>
                                        </p:tgtEl>
                                        <p:attrNameLst>
                                          <p:attrName>style.visibility</p:attrName>
                                        </p:attrNameLst>
                                      </p:cBhvr>
                                      <p:to>
                                        <p:strVal val="visible"/>
                                      </p:to>
                                    </p:set>
                                    <p:animEffect transition="in" filter="fade">
                                      <p:cBhvr>
                                        <p:cTn id="15" dur="500"/>
                                        <p:tgtEl>
                                          <p:spTgt spid="25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500"/>
                                        <p:tgtEl>
                                          <p:spTgt spid="25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7"/>
                                        </p:tgtEl>
                                        <p:attrNameLst>
                                          <p:attrName>style.visibility</p:attrName>
                                        </p:attrNameLst>
                                      </p:cBhvr>
                                      <p:to>
                                        <p:strVal val="visible"/>
                                      </p:to>
                                    </p:set>
                                    <p:animEffect transition="in" filter="fade">
                                      <p:cBhvr>
                                        <p:cTn id="23" dur="500"/>
                                        <p:tgtEl>
                                          <p:spTgt spid="26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5"/>
                                        </p:tgtEl>
                                        <p:attrNameLst>
                                          <p:attrName>style.visibility</p:attrName>
                                        </p:attrNameLst>
                                      </p:cBhvr>
                                      <p:to>
                                        <p:strVal val="visible"/>
                                      </p:to>
                                    </p:set>
                                    <p:animEffect transition="in" filter="fade">
                                      <p:cBhvr>
                                        <p:cTn id="27" dur="500"/>
                                        <p:tgtEl>
                                          <p:spTgt spid="255"/>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8"/>
                                        </p:tgtEl>
                                        <p:attrNameLst>
                                          <p:attrName>style.visibility</p:attrName>
                                        </p:attrNameLst>
                                      </p:cBhvr>
                                      <p:to>
                                        <p:strVal val="visible"/>
                                      </p:to>
                                    </p:set>
                                    <p:animEffect transition="in" filter="fade">
                                      <p:cBhvr>
                                        <p:cTn id="31" dur="500"/>
                                        <p:tgtEl>
                                          <p:spTgt spid="26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56"/>
                                        </p:tgtEl>
                                        <p:attrNameLst>
                                          <p:attrName>style.visibility</p:attrName>
                                        </p:attrNameLst>
                                      </p:cBhvr>
                                      <p:to>
                                        <p:strVal val="visible"/>
                                      </p:to>
                                    </p:set>
                                    <p:animEffect transition="in" filter="fade">
                                      <p:cBhvr>
                                        <p:cTn id="35" dur="500"/>
                                        <p:tgtEl>
                                          <p:spTgt spid="256"/>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1"/>
                                        </p:tgtEl>
                                        <p:attrNameLst>
                                          <p:attrName>style.visibility</p:attrName>
                                        </p:attrNameLst>
                                      </p:cBhvr>
                                      <p:to>
                                        <p:strVal val="visible"/>
                                      </p:to>
                                    </p:set>
                                    <p:animEffect transition="in" filter="fade">
                                      <p:cBhvr>
                                        <p:cTn id="39" dur="500"/>
                                        <p:tgtEl>
                                          <p:spTgt spid="271"/>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0"/>
                                        </p:tgtEl>
                                        <p:attrNameLst>
                                          <p:attrName>style.visibility</p:attrName>
                                        </p:attrNameLst>
                                      </p:cBhvr>
                                      <p:to>
                                        <p:strVal val="visible"/>
                                      </p:to>
                                    </p:set>
                                    <p:animEffect transition="in" filter="fade">
                                      <p:cBhvr>
                                        <p:cTn id="43" dur="500"/>
                                        <p:tgtEl>
                                          <p:spTgt spid="270"/>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54"/>
                                        </p:tgtEl>
                                        <p:attrNameLst>
                                          <p:attrName>style.visibility</p:attrName>
                                        </p:attrNameLst>
                                      </p:cBhvr>
                                      <p:to>
                                        <p:strVal val="visible"/>
                                      </p:to>
                                    </p:set>
                                    <p:animEffect transition="in" filter="fade">
                                      <p:cBhvr>
                                        <p:cTn id="47" dur="500"/>
                                        <p:tgtEl>
                                          <p:spTgt spid="254"/>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52"/>
                                        </p:tgtEl>
                                        <p:attrNameLst>
                                          <p:attrName>style.visibility</p:attrName>
                                        </p:attrNameLst>
                                      </p:cBhvr>
                                      <p:to>
                                        <p:strVal val="visible"/>
                                      </p:to>
                                    </p:set>
                                    <p:animEffect transition="in" filter="fade">
                                      <p:cBhvr>
                                        <p:cTn id="51" dur="500"/>
                                        <p:tgtEl>
                                          <p:spTgt spid="25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269"/>
                                        </p:tgtEl>
                                        <p:attrNameLst>
                                          <p:attrName>style.visibility</p:attrName>
                                        </p:attrNameLst>
                                      </p:cBhvr>
                                      <p:to>
                                        <p:strVal val="visible"/>
                                      </p:to>
                                    </p:set>
                                    <p:animEffect transition="in" filter="fade">
                                      <p:cBhvr>
                                        <p:cTn id="55"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813719"/>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060" b="0" i="0" u="none" strike="noStrike" cap="none" dirty="0">
                <a:solidFill>
                  <a:srgbClr val="F3F6FA"/>
                </a:solidFill>
                <a:latin typeface="Playfair Display Black"/>
                <a:ea typeface="Playfair Display Black"/>
                <a:cs typeface="Playfair Display Black"/>
                <a:sym typeface="Playfair Display Black"/>
              </a:rPr>
              <a:t>06.</a:t>
            </a:r>
            <a:endParaRPr sz="13060" dirty="0"/>
          </a:p>
        </p:txBody>
      </p:sp>
      <p:sp>
        <p:nvSpPr>
          <p:cNvPr id="328" name="Google Shape;328;p20"/>
          <p:cNvSpPr txBox="1"/>
          <p:nvPr/>
        </p:nvSpPr>
        <p:spPr>
          <a:xfrm>
            <a:off x="1028700" y="7382658"/>
            <a:ext cx="15729767" cy="1920526"/>
          </a:xfrm>
          <a:prstGeom prst="rect">
            <a:avLst/>
          </a:prstGeom>
          <a:noFill/>
          <a:ln>
            <a:noFill/>
          </a:ln>
        </p:spPr>
        <p:txBody>
          <a:bodyPr spcFirstLastPara="1" wrap="square" lIns="0" tIns="0" rIns="0" bIns="0" anchor="t" anchorCtr="0">
            <a:spAutoFit/>
          </a:bodyPr>
          <a:lstStyle/>
          <a:p>
            <a:pPr lvl="0" algn="r">
              <a:lnSpc>
                <a:spcPct val="120000"/>
              </a:lnSpc>
            </a:pPr>
            <a:r>
              <a:rPr lang="en-US" sz="10400" dirty="0">
                <a:solidFill>
                  <a:srgbClr val="F3F6FA"/>
                </a:solidFill>
                <a:latin typeface="Playfair Display Black"/>
                <a:ea typeface="Playfair Display Black"/>
                <a:cs typeface="Playfair Display Black"/>
                <a:sym typeface="Playfair Display Black"/>
              </a:rPr>
              <a:t>DATA COLLECTION</a:t>
            </a:r>
            <a:endParaRPr dirty="0"/>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822251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244848" y="370661"/>
            <a:ext cx="6365814" cy="2215991"/>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DATA COLLECTION</a:t>
            </a:r>
          </a:p>
        </p:txBody>
      </p:sp>
      <p:grpSp>
        <p:nvGrpSpPr>
          <p:cNvPr id="153" name="Google Shape;153;p15"/>
          <p:cNvGrpSpPr/>
          <p:nvPr/>
        </p:nvGrpSpPr>
        <p:grpSpPr>
          <a:xfrm>
            <a:off x="142289" y="4551425"/>
            <a:ext cx="17845908"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3" y="4882342"/>
            <a:ext cx="17603991" cy="4222694"/>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Cameras: The 12-megapixel RGB camera on the DJI Mavic 2 Enterprise Dual's dual-sensor camera system.</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LiDAR: For topographic mapping, the RIEGL VUX-1 uses a high-precision LiDAR sensor that can be installed to a UAV.</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Thermal Sensors: FLIR thermal camera with DJI </a:t>
            </a:r>
            <a:r>
              <a:rPr lang="en-US" sz="2800" dirty="0" err="1">
                <a:solidFill>
                  <a:srgbClr val="0B1320"/>
                </a:solidFill>
                <a:latin typeface="Roboto"/>
                <a:ea typeface="Roboto"/>
                <a:cs typeface="Roboto"/>
                <a:sym typeface="Roboto"/>
              </a:rPr>
              <a:t>Matrice</a:t>
            </a:r>
            <a:r>
              <a:rPr lang="en-US" sz="2800" dirty="0">
                <a:solidFill>
                  <a:srgbClr val="0B1320"/>
                </a:solidFill>
                <a:latin typeface="Roboto"/>
                <a:ea typeface="Roboto"/>
                <a:cs typeface="Roboto"/>
                <a:sym typeface="Roboto"/>
              </a:rPr>
              <a:t> 300 RTK.</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Gyroscopes and accelerometers are used by the DJI </a:t>
            </a:r>
            <a:r>
              <a:rPr lang="en-US" sz="2800" dirty="0" err="1">
                <a:solidFill>
                  <a:srgbClr val="0B1320"/>
                </a:solidFill>
                <a:latin typeface="Roboto"/>
                <a:ea typeface="Roboto"/>
                <a:cs typeface="Roboto"/>
                <a:sym typeface="Roboto"/>
              </a:rPr>
              <a:t>Matrice</a:t>
            </a:r>
            <a:r>
              <a:rPr lang="en-US" sz="2800" dirty="0">
                <a:solidFill>
                  <a:srgbClr val="0B1320"/>
                </a:solidFill>
                <a:latin typeface="Roboto"/>
                <a:ea typeface="Roboto"/>
                <a:cs typeface="Roboto"/>
                <a:sym typeface="Roboto"/>
              </a:rPr>
              <a:t> 200 Series V2 to provide accurate flight control and navigation.</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Magnetometer: For precise mapping and surveying tasks, the DJI Phantom 4 RTK employs a magnetometer.</a:t>
            </a:r>
          </a:p>
        </p:txBody>
      </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HIGH MOBILITY</a:t>
            </a:r>
          </a:p>
        </p:txBody>
      </p:sp>
    </p:spTree>
    <p:extLst>
      <p:ext uri="{BB962C8B-B14F-4D97-AF65-F5344CB8AC3E}">
        <p14:creationId xmlns:p14="http://schemas.microsoft.com/office/powerpoint/2010/main" val="3302379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813719"/>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060" b="0" i="0" u="none" strike="noStrike" cap="none" dirty="0">
                <a:solidFill>
                  <a:srgbClr val="F3F6FA"/>
                </a:solidFill>
                <a:latin typeface="Playfair Display Black"/>
                <a:ea typeface="Playfair Display Black"/>
                <a:cs typeface="Playfair Display Black"/>
                <a:sym typeface="Playfair Display Black"/>
              </a:rPr>
              <a:t>07.</a:t>
            </a:r>
            <a:endParaRPr sz="13060" dirty="0"/>
          </a:p>
        </p:txBody>
      </p:sp>
      <p:sp>
        <p:nvSpPr>
          <p:cNvPr id="328" name="Google Shape;328;p20"/>
          <p:cNvSpPr txBox="1"/>
          <p:nvPr/>
        </p:nvSpPr>
        <p:spPr>
          <a:xfrm>
            <a:off x="1028700" y="7382658"/>
            <a:ext cx="15729767" cy="1920526"/>
          </a:xfrm>
          <a:prstGeom prst="rect">
            <a:avLst/>
          </a:prstGeom>
          <a:noFill/>
          <a:ln>
            <a:noFill/>
          </a:ln>
        </p:spPr>
        <p:txBody>
          <a:bodyPr spcFirstLastPara="1" wrap="square" lIns="0" tIns="0" rIns="0" bIns="0" anchor="t" anchorCtr="0">
            <a:spAutoFit/>
          </a:bodyPr>
          <a:lstStyle/>
          <a:p>
            <a:pPr lvl="0" algn="r">
              <a:lnSpc>
                <a:spcPct val="120000"/>
              </a:lnSpc>
            </a:pPr>
            <a:r>
              <a:rPr lang="en-US" sz="10400" dirty="0">
                <a:solidFill>
                  <a:srgbClr val="F3F6FA"/>
                </a:solidFill>
                <a:latin typeface="Playfair Display Black"/>
                <a:ea typeface="Playfair Display Black"/>
                <a:cs typeface="Playfair Display Black"/>
                <a:sym typeface="Playfair Display Black"/>
              </a:rPr>
              <a:t>DATA TRANSMISSION</a:t>
            </a:r>
            <a:endParaRPr dirty="0"/>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71518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510319" y="641401"/>
            <a:ext cx="6365814" cy="2215991"/>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DATA TRANSMISSION</a:t>
            </a:r>
          </a:p>
        </p:txBody>
      </p:sp>
      <p:grpSp>
        <p:nvGrpSpPr>
          <p:cNvPr id="153" name="Google Shape;153;p15"/>
          <p:cNvGrpSpPr/>
          <p:nvPr/>
        </p:nvGrpSpPr>
        <p:grpSpPr>
          <a:xfrm>
            <a:off x="142289" y="4551425"/>
            <a:ext cx="17845908"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3" y="4882342"/>
            <a:ext cx="11697867" cy="4825937"/>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Using Wi-Fi, the DJI Mavic Air 2 can send pictures and movies up to 10 </a:t>
            </a:r>
            <a:r>
              <a:rPr lang="en-US" sz="2800" dirty="0" err="1">
                <a:solidFill>
                  <a:srgbClr val="0B1320"/>
                </a:solidFill>
                <a:latin typeface="Roboto"/>
                <a:ea typeface="Roboto"/>
                <a:cs typeface="Roboto"/>
                <a:sym typeface="Roboto"/>
              </a:rPr>
              <a:t>kilometres</a:t>
            </a:r>
            <a:r>
              <a:rPr lang="en-US" sz="2800" dirty="0">
                <a:solidFill>
                  <a:srgbClr val="0B1320"/>
                </a:solidFill>
                <a:latin typeface="Roboto"/>
                <a:ea typeface="Roboto"/>
                <a:cs typeface="Roboto"/>
                <a:sym typeface="Roboto"/>
              </a:rPr>
              <a:t> away to a mobile device.</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DJI </a:t>
            </a:r>
            <a:r>
              <a:rPr lang="en-US" sz="2800" dirty="0" err="1">
                <a:solidFill>
                  <a:srgbClr val="0B1320"/>
                </a:solidFill>
                <a:latin typeface="Roboto"/>
                <a:ea typeface="Roboto"/>
                <a:cs typeface="Roboto"/>
                <a:sym typeface="Roboto"/>
              </a:rPr>
              <a:t>Matrice</a:t>
            </a:r>
            <a:r>
              <a:rPr lang="en-US" sz="2800" dirty="0">
                <a:solidFill>
                  <a:srgbClr val="0B1320"/>
                </a:solidFill>
                <a:latin typeface="Roboto"/>
                <a:ea typeface="Roboto"/>
                <a:cs typeface="Roboto"/>
                <a:sym typeface="Roboto"/>
              </a:rPr>
              <a:t> 300 RTK: This device broadcasts 1080p video up to 15 km distant using cellular networks, such as 4G LTE or 5G, to send data over long distances.</a:t>
            </a:r>
          </a:p>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Parrot Anafi USA: Can send 4K video up to 7 km distant using satellite communication. Uses satellite communication systems, such as Iridium, to transfer data over great distances and in remote places.</a:t>
            </a:r>
          </a:p>
        </p:txBody>
      </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HIGH MOBILITY</a:t>
            </a:r>
          </a:p>
        </p:txBody>
      </p:sp>
      <p:pic>
        <p:nvPicPr>
          <p:cNvPr id="3" name="Picture 2" descr="A screenshot of a video game&#10;&#10;Description automatically generated with medium confidence">
            <a:extLst>
              <a:ext uri="{FF2B5EF4-FFF2-40B4-BE49-F238E27FC236}">
                <a16:creationId xmlns:a16="http://schemas.microsoft.com/office/drawing/2014/main" id="{FD1C8F6D-25D8-EB8F-EB26-DB8DF64BD894}"/>
              </a:ext>
            </a:extLst>
          </p:cNvPr>
          <p:cNvPicPr>
            <a:picLocks noChangeAspect="1"/>
          </p:cNvPicPr>
          <p:nvPr/>
        </p:nvPicPr>
        <p:blipFill>
          <a:blip r:embed="rId3"/>
          <a:stretch>
            <a:fillRect/>
          </a:stretch>
        </p:blipFill>
        <p:spPr>
          <a:xfrm>
            <a:off x="12564337" y="321146"/>
            <a:ext cx="4287561" cy="4822354"/>
          </a:xfrm>
          <a:prstGeom prst="rect">
            <a:avLst/>
          </a:prstGeom>
        </p:spPr>
      </p:pic>
      <p:pic>
        <p:nvPicPr>
          <p:cNvPr id="5" name="Picture 4" descr="Diagram&#10;&#10;Description automatically generated">
            <a:extLst>
              <a:ext uri="{FF2B5EF4-FFF2-40B4-BE49-F238E27FC236}">
                <a16:creationId xmlns:a16="http://schemas.microsoft.com/office/drawing/2014/main" id="{BAEAAAD7-29A4-46EE-DCDD-575238ECE3BB}"/>
              </a:ext>
            </a:extLst>
          </p:cNvPr>
          <p:cNvPicPr>
            <a:picLocks noChangeAspect="1"/>
          </p:cNvPicPr>
          <p:nvPr/>
        </p:nvPicPr>
        <p:blipFill>
          <a:blip r:embed="rId4"/>
          <a:stretch>
            <a:fillRect/>
          </a:stretch>
        </p:blipFill>
        <p:spPr>
          <a:xfrm>
            <a:off x="12275749" y="5736815"/>
            <a:ext cx="5625247" cy="4404449"/>
          </a:xfrm>
          <a:prstGeom prst="rect">
            <a:avLst/>
          </a:prstGeom>
        </p:spPr>
      </p:pic>
    </p:spTree>
    <p:extLst>
      <p:ext uri="{BB962C8B-B14F-4D97-AF65-F5344CB8AC3E}">
        <p14:creationId xmlns:p14="http://schemas.microsoft.com/office/powerpoint/2010/main" val="360982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813719"/>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060" b="0" i="0" u="none" strike="noStrike" cap="none" dirty="0">
                <a:solidFill>
                  <a:srgbClr val="F3F6FA"/>
                </a:solidFill>
                <a:latin typeface="Playfair Display Black"/>
                <a:ea typeface="Playfair Display Black"/>
                <a:cs typeface="Playfair Display Black"/>
                <a:sym typeface="Playfair Display Black"/>
              </a:rPr>
              <a:t>08.</a:t>
            </a:r>
            <a:endParaRPr sz="13060" dirty="0"/>
          </a:p>
        </p:txBody>
      </p:sp>
      <p:sp>
        <p:nvSpPr>
          <p:cNvPr id="328" name="Google Shape;328;p20"/>
          <p:cNvSpPr txBox="1"/>
          <p:nvPr/>
        </p:nvSpPr>
        <p:spPr>
          <a:xfrm>
            <a:off x="6273167" y="5480842"/>
            <a:ext cx="12228762" cy="3841052"/>
          </a:xfrm>
          <a:prstGeom prst="rect">
            <a:avLst/>
          </a:prstGeom>
          <a:noFill/>
          <a:ln>
            <a:noFill/>
          </a:ln>
        </p:spPr>
        <p:txBody>
          <a:bodyPr spcFirstLastPara="1" wrap="square" lIns="0" tIns="0" rIns="0" bIns="0" anchor="t" anchorCtr="0">
            <a:spAutoFit/>
          </a:bodyPr>
          <a:lstStyle/>
          <a:p>
            <a:pPr lvl="0">
              <a:lnSpc>
                <a:spcPct val="120000"/>
              </a:lnSpc>
            </a:pPr>
            <a:r>
              <a:rPr lang="en-US" sz="10400" dirty="0">
                <a:solidFill>
                  <a:srgbClr val="F3F6FA"/>
                </a:solidFill>
                <a:latin typeface="Playfair Display Black"/>
                <a:ea typeface="Playfair Display Black"/>
                <a:cs typeface="Playfair Display Black"/>
                <a:sym typeface="Playfair Display Black"/>
              </a:rPr>
              <a:t>POWER TRANSMISSION</a:t>
            </a:r>
            <a:endParaRPr dirty="0"/>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78434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510319" y="641401"/>
            <a:ext cx="6365814" cy="2215991"/>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POWER TRANSMISSION</a:t>
            </a:r>
          </a:p>
        </p:txBody>
      </p:sp>
      <p:grpSp>
        <p:nvGrpSpPr>
          <p:cNvPr id="153" name="Google Shape;153;p15"/>
          <p:cNvGrpSpPr/>
          <p:nvPr/>
        </p:nvGrpSpPr>
        <p:grpSpPr>
          <a:xfrm>
            <a:off x="142289" y="4551425"/>
            <a:ext cx="17845908"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3" y="4882342"/>
            <a:ext cx="11697867" cy="3016210"/>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800" dirty="0">
                <a:solidFill>
                  <a:srgbClr val="0B1320"/>
                </a:solidFill>
                <a:latin typeface="Roboto"/>
                <a:ea typeface="Roboto"/>
                <a:cs typeface="Roboto"/>
                <a:sym typeface="Roboto"/>
              </a:rPr>
              <a:t>Hybrid Power: NASA Greased Lightning is combined with battery-powered electric motors and a gasoline engine for propulsion</a:t>
            </a:r>
          </a:p>
          <a:p>
            <a:pPr marL="539749" lvl="1" indent="-269874">
              <a:lnSpc>
                <a:spcPct val="140016"/>
              </a:lnSpc>
              <a:buClr>
                <a:srgbClr val="0B1320"/>
              </a:buClr>
              <a:buSzPts val="2499"/>
              <a:buFont typeface="Arial"/>
              <a:buChar char="•"/>
            </a:pPr>
            <a:r>
              <a:rPr lang="en-US" sz="2800" dirty="0"/>
              <a:t>Battery Powered: DJI MAVIC 2 produces no emission and pollution</a:t>
            </a:r>
          </a:p>
          <a:p>
            <a:pPr marL="539749" lvl="1" indent="-269874">
              <a:lnSpc>
                <a:spcPct val="140016"/>
              </a:lnSpc>
              <a:buClr>
                <a:srgbClr val="0B1320"/>
              </a:buClr>
              <a:buSzPts val="2499"/>
              <a:buFont typeface="Arial"/>
              <a:buChar char="•"/>
            </a:pPr>
            <a:r>
              <a:rPr lang="en-US" sz="2800" dirty="0"/>
              <a:t>Solar Powered: NASA Helios is environmentally friendly and can provide unlimited flight times in sunny conditions</a:t>
            </a:r>
            <a:endParaRPr lang="en-US" sz="2800" dirty="0">
              <a:solidFill>
                <a:srgbClr val="0B1320"/>
              </a:solidFill>
              <a:latin typeface="Roboto"/>
              <a:ea typeface="Roboto"/>
              <a:cs typeface="Roboto"/>
              <a:sym typeface="Roboto"/>
            </a:endParaRPr>
          </a:p>
        </p:txBody>
      </p:sp>
      <p:sp>
        <p:nvSpPr>
          <p:cNvPr id="174" name="Google Shape;174;p15"/>
          <p:cNvSpPr txBox="1"/>
          <p:nvPr/>
        </p:nvSpPr>
        <p:spPr>
          <a:xfrm>
            <a:off x="6503371" y="3656465"/>
            <a:ext cx="4287561" cy="480131"/>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HIGH MOBILITY</a:t>
            </a:r>
          </a:p>
        </p:txBody>
      </p:sp>
      <p:pic>
        <p:nvPicPr>
          <p:cNvPr id="4" name="Picture 3" descr="A picture containing water, outdoor, ocean, sea&#10;&#10;Description automatically generated">
            <a:extLst>
              <a:ext uri="{FF2B5EF4-FFF2-40B4-BE49-F238E27FC236}">
                <a16:creationId xmlns:a16="http://schemas.microsoft.com/office/drawing/2014/main" id="{19FE450F-BDD7-D758-8F31-977948430341}"/>
              </a:ext>
            </a:extLst>
          </p:cNvPr>
          <p:cNvPicPr>
            <a:picLocks noChangeAspect="1"/>
          </p:cNvPicPr>
          <p:nvPr/>
        </p:nvPicPr>
        <p:blipFill>
          <a:blip r:embed="rId3"/>
          <a:stretch>
            <a:fillRect/>
          </a:stretch>
        </p:blipFill>
        <p:spPr>
          <a:xfrm>
            <a:off x="11105536" y="7151670"/>
            <a:ext cx="4483509" cy="2962852"/>
          </a:xfrm>
          <a:prstGeom prst="rect">
            <a:avLst/>
          </a:prstGeom>
        </p:spPr>
      </p:pic>
      <p:pic>
        <p:nvPicPr>
          <p:cNvPr id="7" name="Picture 6" descr="A picture containing plane, outdoor, airplane, runway&#10;&#10;Description automatically generated">
            <a:extLst>
              <a:ext uri="{FF2B5EF4-FFF2-40B4-BE49-F238E27FC236}">
                <a16:creationId xmlns:a16="http://schemas.microsoft.com/office/drawing/2014/main" id="{AAA08070-106F-9D02-1929-BF7764CFABE9}"/>
              </a:ext>
            </a:extLst>
          </p:cNvPr>
          <p:cNvPicPr>
            <a:picLocks noChangeAspect="1"/>
          </p:cNvPicPr>
          <p:nvPr/>
        </p:nvPicPr>
        <p:blipFill>
          <a:blip r:embed="rId4"/>
          <a:stretch>
            <a:fillRect/>
          </a:stretch>
        </p:blipFill>
        <p:spPr>
          <a:xfrm>
            <a:off x="13754330" y="4068174"/>
            <a:ext cx="3669430" cy="2441839"/>
          </a:xfrm>
          <a:prstGeom prst="rect">
            <a:avLst/>
          </a:prstGeom>
        </p:spPr>
      </p:pic>
      <p:pic>
        <p:nvPicPr>
          <p:cNvPr id="9" name="Picture 8" descr="A picture containing outdoor, tree, grass, aircraft&#10;&#10;Description automatically generated">
            <a:extLst>
              <a:ext uri="{FF2B5EF4-FFF2-40B4-BE49-F238E27FC236}">
                <a16:creationId xmlns:a16="http://schemas.microsoft.com/office/drawing/2014/main" id="{2E93DD62-89A7-8C89-E33F-BDAD5A256320}"/>
              </a:ext>
            </a:extLst>
          </p:cNvPr>
          <p:cNvPicPr>
            <a:picLocks noChangeAspect="1"/>
          </p:cNvPicPr>
          <p:nvPr/>
        </p:nvPicPr>
        <p:blipFill>
          <a:blip r:embed="rId5"/>
          <a:stretch>
            <a:fillRect/>
          </a:stretch>
        </p:blipFill>
        <p:spPr>
          <a:xfrm>
            <a:off x="10117854" y="553821"/>
            <a:ext cx="4964006" cy="3068826"/>
          </a:xfrm>
          <a:prstGeom prst="rect">
            <a:avLst/>
          </a:prstGeom>
        </p:spPr>
      </p:pic>
    </p:spTree>
    <p:extLst>
      <p:ext uri="{BB962C8B-B14F-4D97-AF65-F5344CB8AC3E}">
        <p14:creationId xmlns:p14="http://schemas.microsoft.com/office/powerpoint/2010/main" val="1433980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59"/>
                                        </p:tgtEl>
                                        <p:attrNameLst>
                                          <p:attrName>style.visibility</p:attrName>
                                        </p:attrNameLst>
                                      </p:cBhvr>
                                      <p:to>
                                        <p:strVal val="visible"/>
                                      </p:to>
                                    </p:set>
                                    <p:animEffect transition="in" filter="fade">
                                      <p:cBhvr>
                                        <p:cTn id="10" dur="500"/>
                                        <p:tgtEl>
                                          <p:spTgt spid="159"/>
                                        </p:tgtEl>
                                      </p:cBhvr>
                                    </p:animEffect>
                                  </p:childTnLst>
                                </p:cTn>
                              </p:par>
                              <p:par>
                                <p:cTn id="11" presetID="10" presetClass="entr" presetSubtype="0" fill="hold"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4"/>
                                        </p:tgtEl>
                                        <p:attrNameLst>
                                          <p:attrName>style.visibility</p:attrName>
                                        </p:attrNameLst>
                                      </p:cBhvr>
                                      <p:to>
                                        <p:strVal val="visible"/>
                                      </p:to>
                                    </p:set>
                                    <p:animEffect transition="in" filter="fade">
                                      <p:cBhvr>
                                        <p:cTn id="17"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26741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a:solidFill>
                  <a:srgbClr val="F3F6FA"/>
                </a:solidFill>
                <a:latin typeface="Playfair Display Black"/>
                <a:ea typeface="Playfair Display Black"/>
                <a:cs typeface="Playfair Display Black"/>
                <a:sym typeface="Playfair Display Black"/>
              </a:rPr>
              <a:t>01.</a:t>
            </a:r>
            <a:endParaRPr/>
          </a:p>
        </p:txBody>
      </p:sp>
      <p:sp>
        <p:nvSpPr>
          <p:cNvPr id="328" name="Google Shape;328;p20"/>
          <p:cNvSpPr txBox="1"/>
          <p:nvPr/>
        </p:nvSpPr>
        <p:spPr>
          <a:xfrm>
            <a:off x="6849371" y="7382658"/>
            <a:ext cx="9909096" cy="2179058"/>
          </a:xfrm>
          <a:prstGeom prst="rect">
            <a:avLst/>
          </a:prstGeom>
          <a:noFill/>
          <a:ln>
            <a:noFill/>
          </a:ln>
        </p:spPr>
        <p:txBody>
          <a:bodyPr spcFirstLastPara="1" wrap="square" lIns="0" tIns="0" rIns="0" bIns="0" anchor="t" anchorCtr="0">
            <a:spAutoFit/>
          </a:bodyPr>
          <a:lstStyle/>
          <a:p>
            <a:pPr lvl="0" algn="r">
              <a:lnSpc>
                <a:spcPct val="120000"/>
              </a:lnSpc>
            </a:pPr>
            <a:r>
              <a:rPr lang="en-US" sz="10400" dirty="0">
                <a:solidFill>
                  <a:srgbClr val="F3F6FA"/>
                </a:solidFill>
                <a:latin typeface="Playfair Display Black"/>
                <a:ea typeface="Playfair Display Black"/>
                <a:cs typeface="Playfair Display Black"/>
                <a:sym typeface="Playfair Display Black"/>
              </a:rPr>
              <a:t>History of UAV</a:t>
            </a:r>
          </a:p>
          <a:p>
            <a:pPr lvl="0" algn="r">
              <a:lnSpc>
                <a:spcPct val="120000"/>
              </a:lnSpc>
            </a:pPr>
            <a:endParaRPr dirty="0"/>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35930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14"/>
        <p:cNvGrpSpPr/>
        <p:nvPr/>
      </p:nvGrpSpPr>
      <p:grpSpPr>
        <a:xfrm>
          <a:off x="0" y="0"/>
          <a:ext cx="0" cy="0"/>
          <a:chOff x="0" y="0"/>
          <a:chExt cx="0" cy="0"/>
        </a:xfrm>
      </p:grpSpPr>
      <p:grpSp>
        <p:nvGrpSpPr>
          <p:cNvPr id="115" name="Google Shape;115;p14"/>
          <p:cNvGrpSpPr/>
          <p:nvPr/>
        </p:nvGrpSpPr>
        <p:grpSpPr>
          <a:xfrm>
            <a:off x="8979301" y="678216"/>
            <a:ext cx="8115300" cy="8930567"/>
            <a:chOff x="0" y="-38100"/>
            <a:chExt cx="2137363" cy="2352084"/>
          </a:xfrm>
        </p:grpSpPr>
        <p:sp>
          <p:nvSpPr>
            <p:cNvPr id="116" name="Google Shape;116;p14"/>
            <p:cNvSpPr/>
            <p:nvPr/>
          </p:nvSpPr>
          <p:spPr>
            <a:xfrm>
              <a:off x="0" y="0"/>
              <a:ext cx="2137363" cy="2313984"/>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4"/>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8" name="Google Shape;118;p14"/>
          <p:cNvSpPr txBox="1"/>
          <p:nvPr/>
        </p:nvSpPr>
        <p:spPr>
          <a:xfrm>
            <a:off x="9311326" y="1012963"/>
            <a:ext cx="6225357" cy="1384995"/>
          </a:xfrm>
          <a:prstGeom prst="rect">
            <a:avLst/>
          </a:prstGeom>
          <a:noFill/>
          <a:ln>
            <a:noFill/>
          </a:ln>
        </p:spPr>
        <p:txBody>
          <a:bodyPr spcFirstLastPara="1" wrap="square" lIns="0" tIns="0" rIns="0" bIns="0" anchor="t" anchorCtr="0">
            <a:spAutoFit/>
          </a:bodyPr>
          <a:lstStyle/>
          <a:p>
            <a:pPr lvl="0">
              <a:lnSpc>
                <a:spcPct val="150000"/>
              </a:lnSpc>
            </a:pPr>
            <a:r>
              <a:rPr lang="en-US" sz="2000" dirty="0">
                <a:solidFill>
                  <a:srgbClr val="F3F6FA"/>
                </a:solidFill>
                <a:latin typeface="Roboto"/>
                <a:ea typeface="Roboto"/>
                <a:cs typeface="Roboto"/>
                <a:sym typeface="Roboto"/>
              </a:rPr>
              <a:t>UAVs are being creatively used in several sectors, including construction and agriculture, for duties like crop monitoring and building inspections.</a:t>
            </a:r>
            <a:endParaRPr sz="2000" dirty="0"/>
          </a:p>
        </p:txBody>
      </p:sp>
      <p:sp>
        <p:nvSpPr>
          <p:cNvPr id="121" name="Google Shape;121;p14"/>
          <p:cNvSpPr txBox="1"/>
          <p:nvPr/>
        </p:nvSpPr>
        <p:spPr>
          <a:xfrm>
            <a:off x="856388" y="3683641"/>
            <a:ext cx="6910589" cy="5318379"/>
          </a:xfrm>
          <a:prstGeom prst="rect">
            <a:avLst/>
          </a:prstGeom>
          <a:noFill/>
          <a:ln>
            <a:noFill/>
          </a:ln>
        </p:spPr>
        <p:txBody>
          <a:bodyPr spcFirstLastPara="1" wrap="square" lIns="0" tIns="0" rIns="0" bIns="0" anchor="t" anchorCtr="0">
            <a:spAutoFit/>
          </a:bodyPr>
          <a:lstStyle/>
          <a:p>
            <a:pPr lvl="0">
              <a:lnSpc>
                <a:spcPct val="120002"/>
              </a:lnSpc>
            </a:pPr>
            <a:r>
              <a:rPr lang="en-US" sz="2400" dirty="0">
                <a:solidFill>
                  <a:srgbClr val="0B1320"/>
                </a:solidFill>
                <a:latin typeface="Playfair Display Black"/>
                <a:ea typeface="Playfair Display Black"/>
                <a:cs typeface="Playfair Display Black"/>
                <a:sym typeface="Playfair Display Black"/>
              </a:rPr>
              <a:t>Since 1917, when the US Navy developed the Kettering Bug, unmanned aerial vehicles (UAVs), sometimes known as drones, have been produced. After that, </a:t>
            </a:r>
            <a:r>
              <a:rPr lang="en-US" sz="2400" dirty="0" err="1">
                <a:solidFill>
                  <a:srgbClr val="0B1320"/>
                </a:solidFill>
                <a:latin typeface="Playfair Display Black"/>
                <a:ea typeface="Playfair Display Black"/>
                <a:cs typeface="Playfair Display Black"/>
                <a:sym typeface="Playfair Display Black"/>
              </a:rPr>
              <a:t>technologythe</a:t>
            </a:r>
            <a:r>
              <a:rPr lang="en-US" sz="2400" dirty="0">
                <a:solidFill>
                  <a:srgbClr val="0B1320"/>
                </a:solidFill>
                <a:latin typeface="Playfair Display Black"/>
                <a:ea typeface="Playfair Display Black"/>
                <a:cs typeface="Playfair Display Black"/>
                <a:sym typeface="Playfair Display Black"/>
              </a:rPr>
              <a:t> Predator drone is a good illustration of how technology behind them has advanced and been heavily </a:t>
            </a:r>
            <a:r>
              <a:rPr lang="en-US" sz="2400" dirty="0" err="1">
                <a:solidFill>
                  <a:srgbClr val="0B1320"/>
                </a:solidFill>
                <a:latin typeface="Playfair Display Black"/>
                <a:ea typeface="Playfair Display Black"/>
                <a:cs typeface="Playfair Display Black"/>
                <a:sym typeface="Playfair Display Black"/>
              </a:rPr>
              <a:t>utilised</a:t>
            </a:r>
            <a:r>
              <a:rPr lang="en-US" sz="2400" dirty="0">
                <a:solidFill>
                  <a:srgbClr val="0B1320"/>
                </a:solidFill>
                <a:latin typeface="Playfair Display Black"/>
                <a:ea typeface="Playfair Display Black"/>
                <a:cs typeface="Playfair Display Black"/>
                <a:sym typeface="Playfair Display Black"/>
              </a:rPr>
              <a:t> by the military throughout conflicts. UAVs are used for a variety of purposes nowadays, including commercial use and scientific research. With new advancements in autonomous flying, artificial intelligence, and sensors, technology is always evolving.</a:t>
            </a:r>
            <a:endParaRPr sz="2400" dirty="0"/>
          </a:p>
        </p:txBody>
      </p:sp>
      <p:sp>
        <p:nvSpPr>
          <p:cNvPr id="127" name="Google Shape;127;p14"/>
          <p:cNvSpPr txBox="1"/>
          <p:nvPr/>
        </p:nvSpPr>
        <p:spPr>
          <a:xfrm>
            <a:off x="856388" y="1289963"/>
            <a:ext cx="6910589" cy="2215991"/>
          </a:xfrm>
          <a:prstGeom prst="rect">
            <a:avLst/>
          </a:prstGeom>
          <a:noFill/>
          <a:ln>
            <a:noFill/>
          </a:ln>
        </p:spPr>
        <p:txBody>
          <a:bodyPr spcFirstLastPara="1" wrap="square" lIns="0" tIns="0" rIns="0" bIns="0" anchor="t" anchorCtr="0">
            <a:spAutoFit/>
          </a:bodyPr>
          <a:lstStyle/>
          <a:p>
            <a:pPr lvl="0">
              <a:lnSpc>
                <a:spcPct val="120002"/>
              </a:lnSpc>
            </a:pPr>
            <a:r>
              <a:rPr lang="en-US" sz="6000" dirty="0">
                <a:solidFill>
                  <a:srgbClr val="0B1320"/>
                </a:solidFill>
                <a:latin typeface="Playfair Display Black"/>
                <a:ea typeface="Playfair Display Black"/>
                <a:cs typeface="Playfair Display Black"/>
                <a:sym typeface="Playfair Display Black"/>
              </a:rPr>
              <a:t>History of </a:t>
            </a:r>
          </a:p>
          <a:p>
            <a:pPr lvl="0">
              <a:lnSpc>
                <a:spcPct val="120002"/>
              </a:lnSpc>
            </a:pPr>
            <a:r>
              <a:rPr lang="en-US" sz="6000" dirty="0">
                <a:solidFill>
                  <a:srgbClr val="0B1320"/>
                </a:solidFill>
                <a:latin typeface="Playfair Display Black"/>
                <a:ea typeface="Playfair Display Black"/>
                <a:cs typeface="Playfair Display Black"/>
                <a:sym typeface="Playfair Display Black"/>
              </a:rPr>
              <a:t>UAV</a:t>
            </a:r>
            <a:endParaRPr sz="6000" dirty="0"/>
          </a:p>
        </p:txBody>
      </p:sp>
      <p:sp>
        <p:nvSpPr>
          <p:cNvPr id="128" name="Google Shape;128;p14"/>
          <p:cNvSpPr txBox="1"/>
          <p:nvPr/>
        </p:nvSpPr>
        <p:spPr>
          <a:xfrm>
            <a:off x="856388" y="8732998"/>
            <a:ext cx="6910589" cy="439929"/>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199" b="0" i="0" u="none" strike="noStrike" cap="none" dirty="0">
                <a:solidFill>
                  <a:srgbClr val="0B1320"/>
                </a:solidFill>
                <a:latin typeface="Playfair Display Black"/>
                <a:ea typeface="Playfair Display Black"/>
                <a:cs typeface="Playfair Display Black"/>
                <a:sym typeface="Playfair Display Black"/>
              </a:rPr>
              <a:t>6</a:t>
            </a:r>
            <a:endParaRPr dirty="0"/>
          </a:p>
        </p:txBody>
      </p:sp>
      <p:sp>
        <p:nvSpPr>
          <p:cNvPr id="129" name="Google Shape;129;p14"/>
          <p:cNvSpPr txBox="1"/>
          <p:nvPr/>
        </p:nvSpPr>
        <p:spPr>
          <a:xfrm>
            <a:off x="856388" y="9328649"/>
            <a:ext cx="6910589" cy="360099"/>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1800" b="0" i="0" u="none" strike="noStrike" cap="none" dirty="0">
                <a:solidFill>
                  <a:srgbClr val="0B1320"/>
                </a:solidFill>
                <a:latin typeface="Playfair Display Black"/>
                <a:ea typeface="Playfair Display Black"/>
                <a:cs typeface="Playfair Display Black"/>
                <a:sym typeface="Playfair Display Black"/>
              </a:rPr>
              <a:t> </a:t>
            </a:r>
            <a:endParaRPr dirty="0"/>
          </a:p>
        </p:txBody>
      </p:sp>
      <p:grpSp>
        <p:nvGrpSpPr>
          <p:cNvPr id="130" name="Google Shape;130;p14"/>
          <p:cNvGrpSpPr/>
          <p:nvPr/>
        </p:nvGrpSpPr>
        <p:grpSpPr>
          <a:xfrm>
            <a:off x="16493527" y="1280385"/>
            <a:ext cx="406823" cy="408647"/>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14"/>
          <p:cNvGrpSpPr/>
          <p:nvPr/>
        </p:nvGrpSpPr>
        <p:grpSpPr>
          <a:xfrm>
            <a:off x="17057202" y="1280385"/>
            <a:ext cx="406823" cy="408647"/>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6" name="Google Shape;136;p14"/>
          <p:cNvGrpSpPr/>
          <p:nvPr/>
        </p:nvGrpSpPr>
        <p:grpSpPr>
          <a:xfrm>
            <a:off x="17618249" y="1280385"/>
            <a:ext cx="406823" cy="408647"/>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9" name="Google Shape;139;p14"/>
          <p:cNvGrpSpPr/>
          <p:nvPr/>
        </p:nvGrpSpPr>
        <p:grpSpPr>
          <a:xfrm>
            <a:off x="8378227" y="8752048"/>
            <a:ext cx="406823" cy="408647"/>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2" name="Google Shape;142;p14"/>
          <p:cNvGrpSpPr/>
          <p:nvPr/>
        </p:nvGrpSpPr>
        <p:grpSpPr>
          <a:xfrm>
            <a:off x="8941902" y="8752048"/>
            <a:ext cx="406823" cy="408647"/>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5" name="Google Shape;145;p14"/>
          <p:cNvGrpSpPr/>
          <p:nvPr/>
        </p:nvGrpSpPr>
        <p:grpSpPr>
          <a:xfrm>
            <a:off x="9502949" y="8752048"/>
            <a:ext cx="406823" cy="408647"/>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descr="A white drone with a black background&#10;&#10;Description automatically generated with low confidence">
            <a:extLst>
              <a:ext uri="{FF2B5EF4-FFF2-40B4-BE49-F238E27FC236}">
                <a16:creationId xmlns:a16="http://schemas.microsoft.com/office/drawing/2014/main" id="{2F177FD0-5106-F2AC-63E4-B45D530DF2B6}"/>
              </a:ext>
            </a:extLst>
          </p:cNvPr>
          <p:cNvPicPr>
            <a:picLocks noChangeAspect="1"/>
          </p:cNvPicPr>
          <p:nvPr/>
        </p:nvPicPr>
        <p:blipFill>
          <a:blip r:embed="rId3"/>
          <a:stretch>
            <a:fillRect/>
          </a:stretch>
        </p:blipFill>
        <p:spPr>
          <a:xfrm>
            <a:off x="9704294" y="4048953"/>
            <a:ext cx="6412466" cy="35986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par>
                                <p:cTn id="8" presetID="10" presetClass="entr" presetSubtype="0"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10" presetClass="entr" presetSubtype="0" fill="hold" nodeType="withEffect">
                                  <p:stCondLst>
                                    <p:cond delay="0"/>
                                  </p:stCondLst>
                                  <p:childTnLst>
                                    <p:set>
                                      <p:cBhvr>
                                        <p:cTn id="15" dur="1" fill="hold">
                                          <p:stCondLst>
                                            <p:cond delay="0"/>
                                          </p:stCondLst>
                                        </p:cTn>
                                        <p:tgtEl>
                                          <p:spTgt spid="129"/>
                                        </p:tgtEl>
                                        <p:attrNameLst>
                                          <p:attrName>style.visibility</p:attrName>
                                        </p:attrNameLst>
                                      </p:cBhvr>
                                      <p:to>
                                        <p:strVal val="visible"/>
                                      </p:to>
                                    </p:set>
                                    <p:animEffect transition="in" filter="fade">
                                      <p:cBhvr>
                                        <p:cTn id="16" dur="500"/>
                                        <p:tgtEl>
                                          <p:spTgt spid="129"/>
                                        </p:tgtEl>
                                      </p:cBhvr>
                                    </p:animEffect>
                                  </p:childTnLst>
                                </p:cTn>
                              </p:par>
                              <p:par>
                                <p:cTn id="17" presetID="10"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fade">
                                      <p:cBhvr>
                                        <p:cTn id="19"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502112" y="1089728"/>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dirty="0">
                <a:solidFill>
                  <a:srgbClr val="F3F6FA"/>
                </a:solidFill>
                <a:latin typeface="Playfair Display Black"/>
                <a:ea typeface="Playfair Display Black"/>
                <a:cs typeface="Playfair Display Black"/>
                <a:sym typeface="Playfair Display Black"/>
              </a:rPr>
              <a:t>02.</a:t>
            </a:r>
            <a:endParaRPr dirty="0"/>
          </a:p>
        </p:txBody>
      </p:sp>
      <p:sp>
        <p:nvSpPr>
          <p:cNvPr id="328" name="Google Shape;328;p20"/>
          <p:cNvSpPr txBox="1"/>
          <p:nvPr/>
        </p:nvSpPr>
        <p:spPr>
          <a:xfrm>
            <a:off x="6849371" y="7382658"/>
            <a:ext cx="9909096" cy="3841052"/>
          </a:xfrm>
          <a:prstGeom prst="rect">
            <a:avLst/>
          </a:prstGeom>
          <a:noFill/>
          <a:ln>
            <a:noFill/>
          </a:ln>
        </p:spPr>
        <p:txBody>
          <a:bodyPr spcFirstLastPara="1" wrap="square" lIns="0" tIns="0" rIns="0" bIns="0" anchor="t" anchorCtr="0">
            <a:spAutoFit/>
          </a:bodyPr>
          <a:lstStyle/>
          <a:p>
            <a:pPr lvl="0" algn="r">
              <a:lnSpc>
                <a:spcPct val="120000"/>
              </a:lnSpc>
            </a:pPr>
            <a:r>
              <a:rPr lang="en-US" sz="10400" dirty="0">
                <a:solidFill>
                  <a:srgbClr val="F3F6FA"/>
                </a:solidFill>
                <a:latin typeface="Playfair Display Black"/>
                <a:ea typeface="Playfair Display Black"/>
                <a:cs typeface="Playfair Display Black"/>
                <a:sym typeface="Playfair Display Black"/>
              </a:rPr>
              <a:t>APPLICATIONS</a:t>
            </a:r>
            <a:endParaRPr dirty="0"/>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720538" y="496971"/>
            <a:ext cx="9386237" cy="2769989"/>
          </a:xfrm>
          <a:prstGeom prst="rect">
            <a:avLst/>
          </a:prstGeom>
          <a:noFill/>
          <a:ln>
            <a:noFill/>
          </a:ln>
        </p:spPr>
        <p:txBody>
          <a:bodyPr spcFirstLastPara="1" wrap="square" lIns="0" tIns="0" rIns="0" bIns="0" anchor="t" anchorCtr="0">
            <a:spAutoFit/>
          </a:bodyPr>
          <a:lstStyle/>
          <a:p>
            <a:pPr lvl="0">
              <a:lnSpc>
                <a:spcPct val="120000"/>
              </a:lnSpc>
            </a:pPr>
            <a:r>
              <a:rPr lang="en-US" sz="9000" dirty="0">
                <a:solidFill>
                  <a:srgbClr val="0B1320"/>
                </a:solidFill>
                <a:latin typeface="Playfair Display Black"/>
                <a:ea typeface="Playfair Display Black"/>
                <a:cs typeface="Playfair Display Black"/>
                <a:sym typeface="Playfair Display Black"/>
              </a:rPr>
              <a:t>Agriculture</a:t>
            </a:r>
          </a:p>
          <a:p>
            <a:pPr lvl="0">
              <a:lnSpc>
                <a:spcPct val="120000"/>
              </a:lnSpc>
            </a:pPr>
            <a:r>
              <a:rPr lang="en-US" sz="2000" dirty="0">
                <a:solidFill>
                  <a:srgbClr val="0B1320"/>
                </a:solidFill>
                <a:latin typeface="Playfair Display Black"/>
                <a:ea typeface="Playfair Display Black"/>
                <a:cs typeface="Playfair Display Black"/>
                <a:sym typeface="Playfair Display Black"/>
              </a:rPr>
              <a:t> Data regarding crops and soil conditions may be gathered using UAVs with sensors and cameras. Crop yields can be increased by using this knowledge to improve agricultural methods.</a:t>
            </a:r>
            <a:endParaRPr dirty="0"/>
          </a:p>
        </p:txBody>
      </p:sp>
      <p:grpSp>
        <p:nvGrpSpPr>
          <p:cNvPr id="153" name="Google Shape;153;p15"/>
          <p:cNvGrpSpPr/>
          <p:nvPr/>
        </p:nvGrpSpPr>
        <p:grpSpPr>
          <a:xfrm>
            <a:off x="142289" y="4551425"/>
            <a:ext cx="5777384"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44848" y="3266960"/>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5141301" cy="2153666"/>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To increase crop productivity and use less water, UAVs can assess plant height, chlorophyll levels, and water stress.</a:t>
            </a:r>
            <a:endParaRPr dirty="0"/>
          </a:p>
        </p:txBody>
      </p:sp>
      <p:sp>
        <p:nvSpPr>
          <p:cNvPr id="160" name="Google Shape;160;p15"/>
          <p:cNvSpPr txBox="1"/>
          <p:nvPr/>
        </p:nvSpPr>
        <p:spPr>
          <a:xfrm>
            <a:off x="523051" y="3566313"/>
            <a:ext cx="3484765" cy="700192"/>
          </a:xfrm>
          <a:prstGeom prst="rect">
            <a:avLst/>
          </a:prstGeom>
          <a:noFill/>
          <a:ln>
            <a:noFill/>
          </a:ln>
        </p:spPr>
        <p:txBody>
          <a:bodyPr spcFirstLastPara="1" wrap="square" lIns="0" tIns="0" rIns="0" bIns="0" anchor="t" anchorCtr="0">
            <a:spAutoFit/>
          </a:bodyPr>
          <a:lstStyle/>
          <a:p>
            <a:pPr lvl="0">
              <a:lnSpc>
                <a:spcPct val="130000"/>
              </a:lnSpc>
            </a:pPr>
            <a:r>
              <a:rPr lang="en-US" sz="3500" dirty="0">
                <a:solidFill>
                  <a:srgbClr val="F3F6FA"/>
                </a:solidFill>
                <a:latin typeface="Playfair Display Black"/>
                <a:ea typeface="Playfair Display Black"/>
                <a:cs typeface="Playfair Display Black"/>
                <a:sym typeface="Playfair Display Black"/>
              </a:rPr>
              <a:t>CROP HEALTH</a:t>
            </a:r>
          </a:p>
        </p:txBody>
      </p:sp>
      <p:grpSp>
        <p:nvGrpSpPr>
          <p:cNvPr id="161" name="Google Shape;161;p15"/>
          <p:cNvGrpSpPr/>
          <p:nvPr/>
        </p:nvGrpSpPr>
        <p:grpSpPr>
          <a:xfrm>
            <a:off x="6218131" y="3411620"/>
            <a:ext cx="5306062" cy="6736677"/>
            <a:chOff x="-59534" y="-38100"/>
            <a:chExt cx="1490774" cy="1455703"/>
          </a:xfrm>
        </p:grpSpPr>
        <p:sp>
          <p:nvSpPr>
            <p:cNvPr id="162" name="Google Shape;162;p15"/>
            <p:cNvSpPr/>
            <p:nvPr/>
          </p:nvSpPr>
          <p:spPr>
            <a:xfrm>
              <a:off x="-59534" y="260971"/>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49352" y="3262734"/>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23109" y="4729911"/>
            <a:ext cx="5777384" cy="5418386"/>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23109" y="321512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167875" y="4976964"/>
            <a:ext cx="5141301" cy="2153666"/>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UAVs can monitor soil moisture, temperature, and nutrients to improve the use of </a:t>
            </a:r>
            <a:r>
              <a:rPr lang="en-US" sz="2499" dirty="0" err="1">
                <a:solidFill>
                  <a:srgbClr val="0B1320"/>
                </a:solidFill>
                <a:latin typeface="Roboto"/>
                <a:ea typeface="Roboto"/>
                <a:cs typeface="Roboto"/>
                <a:sym typeface="Roboto"/>
              </a:rPr>
              <a:t>fertiliser</a:t>
            </a:r>
            <a:r>
              <a:rPr lang="en-US" sz="2499" dirty="0">
                <a:solidFill>
                  <a:srgbClr val="0B1320"/>
                </a:solidFill>
                <a:latin typeface="Roboto"/>
                <a:ea typeface="Roboto"/>
                <a:cs typeface="Roboto"/>
                <a:sym typeface="Roboto"/>
              </a:rPr>
              <a:t> and the condition of the soil.</a:t>
            </a:r>
            <a:endParaRPr dirty="0"/>
          </a:p>
        </p:txBody>
      </p:sp>
      <p:sp>
        <p:nvSpPr>
          <p:cNvPr id="174" name="Google Shape;174;p15"/>
          <p:cNvSpPr txBox="1"/>
          <p:nvPr/>
        </p:nvSpPr>
        <p:spPr>
          <a:xfrm>
            <a:off x="6733990" y="3556812"/>
            <a:ext cx="3582098" cy="980268"/>
          </a:xfrm>
          <a:prstGeom prst="rect">
            <a:avLst/>
          </a:prstGeom>
          <a:noFill/>
          <a:ln>
            <a:noFill/>
          </a:ln>
        </p:spPr>
        <p:txBody>
          <a:bodyPr spcFirstLastPara="1" wrap="square" lIns="0" tIns="0" rIns="0" bIns="0" anchor="t" anchorCtr="0">
            <a:spAutoFit/>
          </a:bodyPr>
          <a:lstStyle/>
          <a:p>
            <a:pPr lvl="0">
              <a:lnSpc>
                <a:spcPct val="130000"/>
              </a:lnSpc>
            </a:pPr>
            <a:r>
              <a:rPr lang="en-US" sz="3500" dirty="0">
                <a:solidFill>
                  <a:srgbClr val="F3F6FA"/>
                </a:solidFill>
                <a:latin typeface="Playfair Display Black"/>
                <a:ea typeface="Playfair Display Black"/>
                <a:cs typeface="Playfair Display Black"/>
                <a:sym typeface="Playfair Display Black"/>
              </a:rPr>
              <a:t>SOIL ANALYSIS</a:t>
            </a:r>
          </a:p>
          <a:p>
            <a:pPr marL="0" marR="0" lvl="0" indent="0" algn="l" rtl="0">
              <a:lnSpc>
                <a:spcPct val="130000"/>
              </a:lnSpc>
              <a:spcBef>
                <a:spcPts val="0"/>
              </a:spcBef>
              <a:spcAft>
                <a:spcPts val="0"/>
              </a:spcAft>
              <a:buNone/>
            </a:pPr>
            <a:endParaRPr dirty="0"/>
          </a:p>
        </p:txBody>
      </p:sp>
      <p:sp>
        <p:nvSpPr>
          <p:cNvPr id="175" name="Google Shape;175;p15"/>
          <p:cNvSpPr txBox="1"/>
          <p:nvPr/>
        </p:nvSpPr>
        <p:spPr>
          <a:xfrm>
            <a:off x="12024847" y="5098594"/>
            <a:ext cx="5141301" cy="2174875"/>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Crop diseases and pests can be found by UAVs before they spread and reduce agricultural yield.</a:t>
            </a:r>
            <a:endParaRPr dirty="0"/>
          </a:p>
        </p:txBody>
      </p:sp>
      <p:sp>
        <p:nvSpPr>
          <p:cNvPr id="176" name="Google Shape;176;p15"/>
          <p:cNvSpPr txBox="1"/>
          <p:nvPr/>
        </p:nvSpPr>
        <p:spPr>
          <a:xfrm>
            <a:off x="12213008" y="3597032"/>
            <a:ext cx="7190233" cy="800219"/>
          </a:xfrm>
          <a:prstGeom prst="rect">
            <a:avLst/>
          </a:prstGeom>
          <a:noFill/>
          <a:ln>
            <a:noFill/>
          </a:ln>
        </p:spPr>
        <p:txBody>
          <a:bodyPr spcFirstLastPara="1" wrap="square" lIns="0" tIns="0" rIns="0" bIns="0" anchor="t" anchorCtr="0">
            <a:spAutoFit/>
          </a:bodyPr>
          <a:lstStyle/>
          <a:p>
            <a:pPr lvl="0">
              <a:lnSpc>
                <a:spcPct val="130000"/>
              </a:lnSpc>
            </a:pPr>
            <a:r>
              <a:rPr lang="en-US" sz="2000" dirty="0">
                <a:solidFill>
                  <a:srgbClr val="F3F6FA"/>
                </a:solidFill>
                <a:latin typeface="Playfair Display Black"/>
                <a:ea typeface="Playfair Display Black"/>
                <a:cs typeface="Playfair Display Black"/>
                <a:sym typeface="Playfair Display Black"/>
              </a:rPr>
              <a:t>PEST AND DISEASE DETECTION</a:t>
            </a:r>
          </a:p>
          <a:p>
            <a:pPr marL="0" marR="0" lvl="0" indent="0" algn="l" rtl="0">
              <a:lnSpc>
                <a:spcPct val="130000"/>
              </a:lnSpc>
              <a:spcBef>
                <a:spcPts val="0"/>
              </a:spcBef>
              <a:spcAft>
                <a:spcPts val="0"/>
              </a:spcAft>
              <a:buNone/>
            </a:pPr>
            <a:endParaRPr sz="2000" dirty="0"/>
          </a:p>
        </p:txBody>
      </p:sp>
      <p:pic>
        <p:nvPicPr>
          <p:cNvPr id="3" name="Picture 2" descr="A picture containing grass, sky, outdoor, plane&#10;&#10;Description automatically generated">
            <a:extLst>
              <a:ext uri="{FF2B5EF4-FFF2-40B4-BE49-F238E27FC236}">
                <a16:creationId xmlns:a16="http://schemas.microsoft.com/office/drawing/2014/main" id="{C9695093-EF2B-BB69-72E6-78F9001DD15E}"/>
              </a:ext>
            </a:extLst>
          </p:cNvPr>
          <p:cNvPicPr>
            <a:picLocks noChangeAspect="1"/>
          </p:cNvPicPr>
          <p:nvPr/>
        </p:nvPicPr>
        <p:blipFill>
          <a:blip r:embed="rId3"/>
          <a:stretch>
            <a:fillRect/>
          </a:stretch>
        </p:blipFill>
        <p:spPr>
          <a:xfrm>
            <a:off x="11708618" y="282481"/>
            <a:ext cx="5773757" cy="2858375"/>
          </a:xfrm>
          <a:prstGeom prst="rect">
            <a:avLst/>
          </a:prstGeom>
        </p:spPr>
      </p:pic>
      <p:pic>
        <p:nvPicPr>
          <p:cNvPr id="5" name="Picture 4" descr="A helicopter flying over a field&#10;&#10;Description automatically generated with medium confidence">
            <a:extLst>
              <a:ext uri="{FF2B5EF4-FFF2-40B4-BE49-F238E27FC236}">
                <a16:creationId xmlns:a16="http://schemas.microsoft.com/office/drawing/2014/main" id="{2A06EBB1-34D7-0D83-A7BC-BD468A8A0462}"/>
              </a:ext>
            </a:extLst>
          </p:cNvPr>
          <p:cNvPicPr>
            <a:picLocks noChangeAspect="1"/>
          </p:cNvPicPr>
          <p:nvPr/>
        </p:nvPicPr>
        <p:blipFill>
          <a:blip r:embed="rId4"/>
          <a:stretch>
            <a:fillRect/>
          </a:stretch>
        </p:blipFill>
        <p:spPr>
          <a:xfrm>
            <a:off x="677818" y="7077620"/>
            <a:ext cx="4582587" cy="3145337"/>
          </a:xfrm>
          <a:prstGeom prst="rect">
            <a:avLst/>
          </a:prstGeom>
        </p:spPr>
      </p:pic>
      <p:pic>
        <p:nvPicPr>
          <p:cNvPr id="7" name="Picture 6" descr="Diagram&#10;&#10;Description automatically generated">
            <a:extLst>
              <a:ext uri="{FF2B5EF4-FFF2-40B4-BE49-F238E27FC236}">
                <a16:creationId xmlns:a16="http://schemas.microsoft.com/office/drawing/2014/main" id="{BFF1435E-99A3-C310-3EE0-4EB7C6E5B981}"/>
              </a:ext>
            </a:extLst>
          </p:cNvPr>
          <p:cNvPicPr>
            <a:picLocks noChangeAspect="1"/>
          </p:cNvPicPr>
          <p:nvPr/>
        </p:nvPicPr>
        <p:blipFill rotWithShape="1">
          <a:blip r:embed="rId5"/>
          <a:srcRect l="1" r="-1541" b="9440"/>
          <a:stretch/>
        </p:blipFill>
        <p:spPr>
          <a:xfrm>
            <a:off x="6604234" y="7077620"/>
            <a:ext cx="4677029" cy="3070677"/>
          </a:xfrm>
          <a:prstGeom prst="rect">
            <a:avLst/>
          </a:prstGeom>
        </p:spPr>
      </p:pic>
      <p:pic>
        <p:nvPicPr>
          <p:cNvPr id="9" name="Picture 8" descr="Graphical user interface&#10;&#10;Description automatically generated with medium confidence">
            <a:extLst>
              <a:ext uri="{FF2B5EF4-FFF2-40B4-BE49-F238E27FC236}">
                <a16:creationId xmlns:a16="http://schemas.microsoft.com/office/drawing/2014/main" id="{C401DA88-33D3-2B87-BF4C-391D5693E55D}"/>
              </a:ext>
            </a:extLst>
          </p:cNvPr>
          <p:cNvPicPr>
            <a:picLocks noChangeAspect="1"/>
          </p:cNvPicPr>
          <p:nvPr/>
        </p:nvPicPr>
        <p:blipFill>
          <a:blip r:embed="rId6"/>
          <a:stretch>
            <a:fillRect/>
          </a:stretch>
        </p:blipFill>
        <p:spPr>
          <a:xfrm>
            <a:off x="12042093" y="6896280"/>
            <a:ext cx="5947578" cy="33414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720538" y="496971"/>
            <a:ext cx="9386237" cy="1846659"/>
          </a:xfrm>
          <a:prstGeom prst="rect">
            <a:avLst/>
          </a:prstGeom>
          <a:noFill/>
          <a:ln>
            <a:noFill/>
          </a:ln>
        </p:spPr>
        <p:txBody>
          <a:bodyPr spcFirstLastPara="1" wrap="square" lIns="0" tIns="0" rIns="0" bIns="0" anchor="t" anchorCtr="0">
            <a:spAutoFit/>
          </a:bodyPr>
          <a:lstStyle/>
          <a:p>
            <a:pPr lvl="0">
              <a:lnSpc>
                <a:spcPct val="120000"/>
              </a:lnSpc>
            </a:pPr>
            <a:r>
              <a:rPr lang="en-US" sz="6000" dirty="0">
                <a:solidFill>
                  <a:srgbClr val="0B1320"/>
                </a:solidFill>
                <a:latin typeface="Playfair Display Black"/>
                <a:ea typeface="Playfair Display Black"/>
                <a:cs typeface="Playfair Display Black"/>
                <a:sym typeface="Playfair Display Black"/>
              </a:rPr>
              <a:t>Search And Rescue</a:t>
            </a:r>
            <a:endParaRPr lang="en-US" sz="9000" dirty="0">
              <a:solidFill>
                <a:srgbClr val="0B1320"/>
              </a:solidFill>
              <a:latin typeface="Playfair Display Black"/>
              <a:ea typeface="Playfair Display Black"/>
              <a:cs typeface="Playfair Display Black"/>
              <a:sym typeface="Playfair Display Black"/>
            </a:endParaRPr>
          </a:p>
          <a:p>
            <a:pPr lvl="0">
              <a:lnSpc>
                <a:spcPct val="120000"/>
              </a:lnSpc>
            </a:pPr>
            <a:r>
              <a:rPr lang="en-US" sz="2000" dirty="0">
                <a:solidFill>
                  <a:srgbClr val="0B1320"/>
                </a:solidFill>
                <a:latin typeface="Playfair Display Black"/>
                <a:ea typeface="Playfair Display Black"/>
                <a:cs typeface="Playfair Display Black"/>
                <a:sym typeface="Playfair Display Black"/>
              </a:rPr>
              <a:t> As they can access places that are challenging or hazardous for humans to visit, UAVs can be used to find victims or missing people in disaster zones.</a:t>
            </a:r>
            <a:endParaRPr dirty="0"/>
          </a:p>
        </p:txBody>
      </p:sp>
      <p:grpSp>
        <p:nvGrpSpPr>
          <p:cNvPr id="153" name="Google Shape;153;p15"/>
          <p:cNvGrpSpPr/>
          <p:nvPr/>
        </p:nvGrpSpPr>
        <p:grpSpPr>
          <a:xfrm>
            <a:off x="142289" y="4551425"/>
            <a:ext cx="5777384"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44848" y="3266960"/>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5141301" cy="2692084"/>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By providing real-time data, UAVs can assist rescue teams in </a:t>
            </a:r>
            <a:r>
              <a:rPr lang="en-US" sz="2499" dirty="0" err="1">
                <a:solidFill>
                  <a:srgbClr val="0B1320"/>
                </a:solidFill>
                <a:latin typeface="Roboto"/>
                <a:ea typeface="Roboto"/>
                <a:cs typeface="Roboto"/>
                <a:sym typeface="Roboto"/>
              </a:rPr>
              <a:t>prioritising</a:t>
            </a:r>
            <a:r>
              <a:rPr lang="en-US" sz="2499" dirty="0">
                <a:solidFill>
                  <a:srgbClr val="0B1320"/>
                </a:solidFill>
                <a:latin typeface="Roboto"/>
                <a:ea typeface="Roboto"/>
                <a:cs typeface="Roboto"/>
                <a:sym typeface="Roboto"/>
              </a:rPr>
              <a:t> search efforts in earthquake, flood, and hurricane zones.</a:t>
            </a:r>
            <a:endParaRPr dirty="0"/>
          </a:p>
        </p:txBody>
      </p:sp>
      <p:sp>
        <p:nvSpPr>
          <p:cNvPr id="160" name="Google Shape;160;p15"/>
          <p:cNvSpPr txBox="1"/>
          <p:nvPr/>
        </p:nvSpPr>
        <p:spPr>
          <a:xfrm>
            <a:off x="406954" y="3597032"/>
            <a:ext cx="5169826"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DISASTER RESPONSE</a:t>
            </a:r>
          </a:p>
        </p:txBody>
      </p:sp>
      <p:grpSp>
        <p:nvGrpSpPr>
          <p:cNvPr id="161" name="Google Shape;161;p15"/>
          <p:cNvGrpSpPr/>
          <p:nvPr/>
        </p:nvGrpSpPr>
        <p:grpSpPr>
          <a:xfrm>
            <a:off x="6218131" y="3411620"/>
            <a:ext cx="5306062" cy="6736677"/>
            <a:chOff x="-59534" y="-38100"/>
            <a:chExt cx="1490774" cy="1455703"/>
          </a:xfrm>
        </p:grpSpPr>
        <p:sp>
          <p:nvSpPr>
            <p:cNvPr id="162" name="Google Shape;162;p15"/>
            <p:cNvSpPr/>
            <p:nvPr/>
          </p:nvSpPr>
          <p:spPr>
            <a:xfrm>
              <a:off x="-59534" y="260971"/>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49352" y="3262734"/>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23109" y="4729911"/>
            <a:ext cx="5777384" cy="5418386"/>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23109" y="321512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167875" y="4976964"/>
            <a:ext cx="5141301" cy="2692084"/>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UAVs can identify and keep an eye on wildlife populations, providing information on animal </a:t>
            </a:r>
            <a:r>
              <a:rPr lang="en-US" sz="2499" dirty="0" err="1">
                <a:solidFill>
                  <a:srgbClr val="0B1320"/>
                </a:solidFill>
                <a:latin typeface="Roboto"/>
                <a:ea typeface="Roboto"/>
                <a:cs typeface="Roboto"/>
                <a:sym typeface="Roboto"/>
              </a:rPr>
              <a:t>behaviour</a:t>
            </a:r>
            <a:r>
              <a:rPr lang="en-US" sz="2499" dirty="0">
                <a:solidFill>
                  <a:srgbClr val="0B1320"/>
                </a:solidFill>
                <a:latin typeface="Roboto"/>
                <a:ea typeface="Roboto"/>
                <a:cs typeface="Roboto"/>
                <a:sym typeface="Roboto"/>
              </a:rPr>
              <a:t> and habitat use to conservation </a:t>
            </a:r>
            <a:r>
              <a:rPr lang="en-US" sz="2499" dirty="0" err="1">
                <a:solidFill>
                  <a:srgbClr val="0B1320"/>
                </a:solidFill>
                <a:latin typeface="Roboto"/>
                <a:ea typeface="Roboto"/>
                <a:cs typeface="Roboto"/>
                <a:sym typeface="Roboto"/>
              </a:rPr>
              <a:t>organisations</a:t>
            </a:r>
            <a:r>
              <a:rPr lang="en-US" sz="2499" dirty="0">
                <a:solidFill>
                  <a:srgbClr val="0B1320"/>
                </a:solidFill>
                <a:latin typeface="Roboto"/>
                <a:ea typeface="Roboto"/>
                <a:cs typeface="Roboto"/>
                <a:sym typeface="Roboto"/>
              </a:rPr>
              <a:t>.</a:t>
            </a:r>
            <a:endParaRPr dirty="0"/>
          </a:p>
        </p:txBody>
      </p:sp>
      <p:sp>
        <p:nvSpPr>
          <p:cNvPr id="174" name="Google Shape;174;p15"/>
          <p:cNvSpPr txBox="1"/>
          <p:nvPr/>
        </p:nvSpPr>
        <p:spPr>
          <a:xfrm>
            <a:off x="6400531" y="3649091"/>
            <a:ext cx="4287561" cy="760208"/>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WILDLIFE CONSERVATION</a:t>
            </a:r>
          </a:p>
          <a:p>
            <a:pPr marL="0" marR="0" lvl="0" indent="0" algn="l" rtl="0">
              <a:lnSpc>
                <a:spcPct val="130000"/>
              </a:lnSpc>
              <a:spcBef>
                <a:spcPts val="0"/>
              </a:spcBef>
              <a:spcAft>
                <a:spcPts val="0"/>
              </a:spcAft>
              <a:buNone/>
            </a:pPr>
            <a:endParaRPr dirty="0"/>
          </a:p>
        </p:txBody>
      </p:sp>
      <p:sp>
        <p:nvSpPr>
          <p:cNvPr id="175" name="Google Shape;175;p15"/>
          <p:cNvSpPr txBox="1"/>
          <p:nvPr/>
        </p:nvSpPr>
        <p:spPr>
          <a:xfrm>
            <a:off x="12024847" y="5098594"/>
            <a:ext cx="5141301" cy="2174875"/>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UAVs can conduct real-time searches for missing individuals or criminal suspects, enhancing public safety.</a:t>
            </a:r>
            <a:endParaRPr dirty="0"/>
          </a:p>
        </p:txBody>
      </p:sp>
      <p:sp>
        <p:nvSpPr>
          <p:cNvPr id="176" name="Google Shape;176;p15"/>
          <p:cNvSpPr txBox="1"/>
          <p:nvPr/>
        </p:nvSpPr>
        <p:spPr>
          <a:xfrm>
            <a:off x="12213008" y="3597032"/>
            <a:ext cx="7190233" cy="96026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LAW ENFORCEMENT</a:t>
            </a:r>
          </a:p>
          <a:p>
            <a:pPr marL="0" marR="0" lvl="0" indent="0" algn="l" rtl="0">
              <a:lnSpc>
                <a:spcPct val="130000"/>
              </a:lnSpc>
              <a:spcBef>
                <a:spcPts val="0"/>
              </a:spcBef>
              <a:spcAft>
                <a:spcPts val="0"/>
              </a:spcAft>
              <a:buNone/>
            </a:pPr>
            <a:endParaRPr sz="2000" dirty="0"/>
          </a:p>
        </p:txBody>
      </p:sp>
      <p:pic>
        <p:nvPicPr>
          <p:cNvPr id="8" name="Picture 7" descr="Diagram&#10;&#10;Description automatically generated">
            <a:extLst>
              <a:ext uri="{FF2B5EF4-FFF2-40B4-BE49-F238E27FC236}">
                <a16:creationId xmlns:a16="http://schemas.microsoft.com/office/drawing/2014/main" id="{994D6F7E-62EF-AA37-B27F-8863F27654AC}"/>
              </a:ext>
            </a:extLst>
          </p:cNvPr>
          <p:cNvPicPr>
            <a:picLocks noChangeAspect="1"/>
          </p:cNvPicPr>
          <p:nvPr/>
        </p:nvPicPr>
        <p:blipFill>
          <a:blip r:embed="rId3"/>
          <a:stretch>
            <a:fillRect/>
          </a:stretch>
        </p:blipFill>
        <p:spPr>
          <a:xfrm>
            <a:off x="-11754" y="7509393"/>
            <a:ext cx="5969503" cy="2575730"/>
          </a:xfrm>
          <a:prstGeom prst="rect">
            <a:avLst/>
          </a:prstGeom>
        </p:spPr>
      </p:pic>
      <p:pic>
        <p:nvPicPr>
          <p:cNvPr id="11" name="Picture 10" descr="A helicopter flying over a group of elephants&#10;&#10;Description automatically generated with medium confidence">
            <a:extLst>
              <a:ext uri="{FF2B5EF4-FFF2-40B4-BE49-F238E27FC236}">
                <a16:creationId xmlns:a16="http://schemas.microsoft.com/office/drawing/2014/main" id="{6C312D2E-6FF2-CA87-A7B1-69D786404CE3}"/>
              </a:ext>
            </a:extLst>
          </p:cNvPr>
          <p:cNvPicPr>
            <a:picLocks noChangeAspect="1"/>
          </p:cNvPicPr>
          <p:nvPr/>
        </p:nvPicPr>
        <p:blipFill>
          <a:blip r:embed="rId4"/>
          <a:stretch>
            <a:fillRect/>
          </a:stretch>
        </p:blipFill>
        <p:spPr>
          <a:xfrm>
            <a:off x="6906915" y="7666071"/>
            <a:ext cx="3751680" cy="2316663"/>
          </a:xfrm>
          <a:prstGeom prst="rect">
            <a:avLst/>
          </a:prstGeom>
        </p:spPr>
      </p:pic>
      <p:pic>
        <p:nvPicPr>
          <p:cNvPr id="13" name="Picture 12" descr="A drone flying over a field&#10;&#10;Description automatically generated with low confidence">
            <a:extLst>
              <a:ext uri="{FF2B5EF4-FFF2-40B4-BE49-F238E27FC236}">
                <a16:creationId xmlns:a16="http://schemas.microsoft.com/office/drawing/2014/main" id="{C5A26E61-CB09-A0E8-846D-8E132E920A94}"/>
              </a:ext>
            </a:extLst>
          </p:cNvPr>
          <p:cNvPicPr>
            <a:picLocks noChangeAspect="1"/>
          </p:cNvPicPr>
          <p:nvPr/>
        </p:nvPicPr>
        <p:blipFill>
          <a:blip r:embed="rId5"/>
          <a:stretch>
            <a:fillRect/>
          </a:stretch>
        </p:blipFill>
        <p:spPr>
          <a:xfrm>
            <a:off x="12934395" y="7260580"/>
            <a:ext cx="3831068" cy="2554045"/>
          </a:xfrm>
          <a:prstGeom prst="rect">
            <a:avLst/>
          </a:prstGeom>
        </p:spPr>
      </p:pic>
    </p:spTree>
    <p:extLst>
      <p:ext uri="{BB962C8B-B14F-4D97-AF65-F5344CB8AC3E}">
        <p14:creationId xmlns:p14="http://schemas.microsoft.com/office/powerpoint/2010/main" val="91050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151"/>
        <p:cNvGrpSpPr/>
        <p:nvPr/>
      </p:nvGrpSpPr>
      <p:grpSpPr>
        <a:xfrm>
          <a:off x="0" y="0"/>
          <a:ext cx="0" cy="0"/>
          <a:chOff x="0" y="0"/>
          <a:chExt cx="0" cy="0"/>
        </a:xfrm>
      </p:grpSpPr>
      <p:sp>
        <p:nvSpPr>
          <p:cNvPr id="152" name="Google Shape;152;p15"/>
          <p:cNvSpPr txBox="1"/>
          <p:nvPr/>
        </p:nvSpPr>
        <p:spPr>
          <a:xfrm>
            <a:off x="720539" y="496971"/>
            <a:ext cx="8410000" cy="2585323"/>
          </a:xfrm>
          <a:prstGeom prst="rect">
            <a:avLst/>
          </a:prstGeom>
          <a:noFill/>
          <a:ln>
            <a:noFill/>
          </a:ln>
        </p:spPr>
        <p:txBody>
          <a:bodyPr spcFirstLastPara="1" wrap="square" lIns="0" tIns="0" rIns="0" bIns="0" anchor="t" anchorCtr="0">
            <a:spAutoFit/>
          </a:bodyPr>
          <a:lstStyle/>
          <a:p>
            <a:pPr lvl="0">
              <a:lnSpc>
                <a:spcPct val="120000"/>
              </a:lnSpc>
            </a:pPr>
            <a:r>
              <a:rPr lang="en-US" sz="4000" dirty="0">
                <a:solidFill>
                  <a:srgbClr val="0B1320"/>
                </a:solidFill>
                <a:latin typeface="Playfair Display Black"/>
                <a:ea typeface="Playfair Display Black"/>
                <a:cs typeface="Playfair Display Black"/>
                <a:sym typeface="Playfair Display Black"/>
              </a:rPr>
              <a:t>Aerial Photography and Videography </a:t>
            </a:r>
          </a:p>
          <a:p>
            <a:pPr lvl="0">
              <a:lnSpc>
                <a:spcPct val="120000"/>
              </a:lnSpc>
            </a:pPr>
            <a:r>
              <a:rPr lang="en-US" sz="2000" dirty="0">
                <a:solidFill>
                  <a:srgbClr val="0B1320"/>
                </a:solidFill>
                <a:latin typeface="Playfair Display Black"/>
                <a:ea typeface="Playfair Display Black"/>
                <a:cs typeface="Playfair Display Black"/>
                <a:sym typeface="Playfair Display Black"/>
              </a:rPr>
              <a:t>UAVs can take pictures and films in high definition from locations that are challenging to reach, like the air. This is particularly helpful for taking aerial pictures of landscapes, properties, and events.</a:t>
            </a:r>
            <a:endParaRPr dirty="0"/>
          </a:p>
        </p:txBody>
      </p:sp>
      <p:grpSp>
        <p:nvGrpSpPr>
          <p:cNvPr id="153" name="Google Shape;153;p15"/>
          <p:cNvGrpSpPr/>
          <p:nvPr/>
        </p:nvGrpSpPr>
        <p:grpSpPr>
          <a:xfrm>
            <a:off x="142289" y="4551425"/>
            <a:ext cx="5777384" cy="5596915"/>
            <a:chOff x="0" y="-38100"/>
            <a:chExt cx="1490774" cy="1194732"/>
          </a:xfrm>
        </p:grpSpPr>
        <p:sp>
          <p:nvSpPr>
            <p:cNvPr id="154" name="Google Shape;154;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6" name="Google Shape;156;p15"/>
          <p:cNvGrpSpPr/>
          <p:nvPr/>
        </p:nvGrpSpPr>
        <p:grpSpPr>
          <a:xfrm>
            <a:off x="244848" y="3266960"/>
            <a:ext cx="4287561" cy="3230765"/>
            <a:chOff x="0" y="-38100"/>
            <a:chExt cx="1129234" cy="850900"/>
          </a:xfrm>
        </p:grpSpPr>
        <p:sp>
          <p:nvSpPr>
            <p:cNvPr id="157" name="Google Shape;157;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9" name="Google Shape;159;p15"/>
          <p:cNvSpPr txBox="1"/>
          <p:nvPr/>
        </p:nvSpPr>
        <p:spPr>
          <a:xfrm>
            <a:off x="189334" y="4882342"/>
            <a:ext cx="5141301" cy="3230500"/>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Take high-resolution pictures and videos of homes that are up for sale so that potential buyers may get a thorough impression of the property and its surroundings.</a:t>
            </a:r>
            <a:endParaRPr dirty="0"/>
          </a:p>
        </p:txBody>
      </p:sp>
      <p:sp>
        <p:nvSpPr>
          <p:cNvPr id="160" name="Google Shape;160;p15"/>
          <p:cNvSpPr txBox="1"/>
          <p:nvPr/>
        </p:nvSpPr>
        <p:spPr>
          <a:xfrm>
            <a:off x="406954" y="3597032"/>
            <a:ext cx="5169826" cy="1120307"/>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REAL ESTATE</a:t>
            </a:r>
          </a:p>
          <a:p>
            <a:pPr lvl="0">
              <a:lnSpc>
                <a:spcPct val="130000"/>
              </a:lnSpc>
            </a:pPr>
            <a:endParaRPr lang="en-US" sz="2800" dirty="0">
              <a:solidFill>
                <a:srgbClr val="F3F6FA"/>
              </a:solidFill>
              <a:latin typeface="Playfair Display Black"/>
              <a:ea typeface="Playfair Display Black"/>
              <a:cs typeface="Playfair Display Black"/>
              <a:sym typeface="Playfair Display Black"/>
            </a:endParaRPr>
          </a:p>
        </p:txBody>
      </p:sp>
      <p:grpSp>
        <p:nvGrpSpPr>
          <p:cNvPr id="161" name="Google Shape;161;p15"/>
          <p:cNvGrpSpPr/>
          <p:nvPr/>
        </p:nvGrpSpPr>
        <p:grpSpPr>
          <a:xfrm>
            <a:off x="6218131" y="3411620"/>
            <a:ext cx="5306062" cy="6736677"/>
            <a:chOff x="-59534" y="-38100"/>
            <a:chExt cx="1490774" cy="1455703"/>
          </a:xfrm>
        </p:grpSpPr>
        <p:sp>
          <p:nvSpPr>
            <p:cNvPr id="162" name="Google Shape;162;p15"/>
            <p:cNvSpPr/>
            <p:nvPr/>
          </p:nvSpPr>
          <p:spPr>
            <a:xfrm>
              <a:off x="-59534" y="260971"/>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4" name="Google Shape;164;p15"/>
          <p:cNvGrpSpPr/>
          <p:nvPr/>
        </p:nvGrpSpPr>
        <p:grpSpPr>
          <a:xfrm>
            <a:off x="6349352" y="3262734"/>
            <a:ext cx="4287561" cy="3230765"/>
            <a:chOff x="0" y="-38100"/>
            <a:chExt cx="1129234" cy="850900"/>
          </a:xfrm>
        </p:grpSpPr>
        <p:sp>
          <p:nvSpPr>
            <p:cNvPr id="165" name="Google Shape;165;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7" name="Google Shape;167;p15"/>
          <p:cNvGrpSpPr/>
          <p:nvPr/>
        </p:nvGrpSpPr>
        <p:grpSpPr>
          <a:xfrm>
            <a:off x="12123109" y="4729911"/>
            <a:ext cx="5777384" cy="5418386"/>
            <a:chOff x="0" y="-38100"/>
            <a:chExt cx="1490774" cy="1194732"/>
          </a:xfrm>
        </p:grpSpPr>
        <p:sp>
          <p:nvSpPr>
            <p:cNvPr id="168" name="Google Shape;168;p15"/>
            <p:cNvSpPr/>
            <p:nvPr/>
          </p:nvSpPr>
          <p:spPr>
            <a:xfrm>
              <a:off x="0" y="0"/>
              <a:ext cx="1490774" cy="1156632"/>
            </a:xfrm>
            <a:custGeom>
              <a:avLst/>
              <a:gdLst/>
              <a:ahLst/>
              <a:cxnLst/>
              <a:rect l="l" t="t" r="r" b="b"/>
              <a:pathLst>
                <a:path w="1490774" h="1156632" extrusionOk="0">
                  <a:moveTo>
                    <a:pt x="65653" y="0"/>
                  </a:moveTo>
                  <a:lnTo>
                    <a:pt x="1425121" y="0"/>
                  </a:lnTo>
                  <a:cubicBezTo>
                    <a:pt x="1461380" y="0"/>
                    <a:pt x="1490774" y="29394"/>
                    <a:pt x="1490774" y="65653"/>
                  </a:cubicBezTo>
                  <a:lnTo>
                    <a:pt x="1490774" y="1090979"/>
                  </a:lnTo>
                  <a:cubicBezTo>
                    <a:pt x="1490774" y="1127238"/>
                    <a:pt x="1461380" y="1156632"/>
                    <a:pt x="1425121" y="1156632"/>
                  </a:cubicBezTo>
                  <a:lnTo>
                    <a:pt x="65653" y="1156632"/>
                  </a:lnTo>
                  <a:cubicBezTo>
                    <a:pt x="29394" y="1156632"/>
                    <a:pt x="0" y="1127238"/>
                    <a:pt x="0" y="1090979"/>
                  </a:cubicBezTo>
                  <a:lnTo>
                    <a:pt x="0" y="65653"/>
                  </a:lnTo>
                  <a:cubicBezTo>
                    <a:pt x="0" y="29394"/>
                    <a:pt x="29394" y="0"/>
                    <a:pt x="65653" y="0"/>
                  </a:cubicBezTo>
                  <a:close/>
                </a:path>
              </a:pathLst>
            </a:custGeom>
            <a:solidFill>
              <a:srgbClr val="000000">
                <a:alpha val="0"/>
              </a:srgbClr>
            </a:solidFill>
            <a:ln w="381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70" name="Google Shape;170;p15"/>
          <p:cNvGrpSpPr/>
          <p:nvPr/>
        </p:nvGrpSpPr>
        <p:grpSpPr>
          <a:xfrm>
            <a:off x="12123109" y="3215126"/>
            <a:ext cx="4287561" cy="3230765"/>
            <a:chOff x="0" y="-38100"/>
            <a:chExt cx="1129234" cy="850900"/>
          </a:xfrm>
        </p:grpSpPr>
        <p:sp>
          <p:nvSpPr>
            <p:cNvPr id="171" name="Google Shape;171;p15"/>
            <p:cNvSpPr/>
            <p:nvPr/>
          </p:nvSpPr>
          <p:spPr>
            <a:xfrm>
              <a:off x="0" y="0"/>
              <a:ext cx="1129234" cy="282729"/>
            </a:xfrm>
            <a:custGeom>
              <a:avLst/>
              <a:gdLst/>
              <a:ahLst/>
              <a:cxnLst/>
              <a:rect l="l" t="t" r="r" b="b"/>
              <a:pathLst>
                <a:path w="1129234" h="282729" extrusionOk="0">
                  <a:moveTo>
                    <a:pt x="86672" y="0"/>
                  </a:moveTo>
                  <a:lnTo>
                    <a:pt x="1042562" y="0"/>
                  </a:lnTo>
                  <a:cubicBezTo>
                    <a:pt x="1065549" y="0"/>
                    <a:pt x="1087594" y="9132"/>
                    <a:pt x="1103849" y="25386"/>
                  </a:cubicBezTo>
                  <a:cubicBezTo>
                    <a:pt x="1120103" y="41640"/>
                    <a:pt x="1129234" y="63685"/>
                    <a:pt x="1129234" y="86672"/>
                  </a:cubicBezTo>
                  <a:lnTo>
                    <a:pt x="1129234" y="196057"/>
                  </a:lnTo>
                  <a:cubicBezTo>
                    <a:pt x="1129234" y="243925"/>
                    <a:pt x="1090430" y="282729"/>
                    <a:pt x="1042562" y="282729"/>
                  </a:cubicBezTo>
                  <a:lnTo>
                    <a:pt x="86672" y="282729"/>
                  </a:lnTo>
                  <a:cubicBezTo>
                    <a:pt x="63685" y="282729"/>
                    <a:pt x="41640" y="273598"/>
                    <a:pt x="25386" y="257344"/>
                  </a:cubicBezTo>
                  <a:cubicBezTo>
                    <a:pt x="9132" y="241090"/>
                    <a:pt x="0" y="219044"/>
                    <a:pt x="0" y="196057"/>
                  </a:cubicBezTo>
                  <a:lnTo>
                    <a:pt x="0" y="86672"/>
                  </a:lnTo>
                  <a:cubicBezTo>
                    <a:pt x="0" y="63685"/>
                    <a:pt x="9132" y="41640"/>
                    <a:pt x="25386" y="25386"/>
                  </a:cubicBezTo>
                  <a:cubicBezTo>
                    <a:pt x="41640" y="9132"/>
                    <a:pt x="63685" y="0"/>
                    <a:pt x="86672"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3" name="Google Shape;173;p15"/>
          <p:cNvSpPr txBox="1"/>
          <p:nvPr/>
        </p:nvSpPr>
        <p:spPr>
          <a:xfrm>
            <a:off x="6167875" y="4976964"/>
            <a:ext cx="5141301" cy="3230500"/>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Aerial footage is used in movies, TV </a:t>
            </a:r>
            <a:r>
              <a:rPr lang="en-US" sz="2499" dirty="0" err="1">
                <a:solidFill>
                  <a:srgbClr val="0B1320"/>
                </a:solidFill>
                <a:latin typeface="Roboto"/>
                <a:ea typeface="Roboto"/>
                <a:cs typeface="Roboto"/>
                <a:sym typeface="Roboto"/>
              </a:rPr>
              <a:t>programmes</a:t>
            </a:r>
            <a:r>
              <a:rPr lang="en-US" sz="2499" dirty="0">
                <a:solidFill>
                  <a:srgbClr val="0B1320"/>
                </a:solidFill>
                <a:latin typeface="Roboto"/>
                <a:ea typeface="Roboto"/>
                <a:cs typeface="Roboto"/>
                <a:sym typeface="Roboto"/>
              </a:rPr>
              <a:t>, and advertisements to provide viewers a fresh viewpoint and improve the production's visual appeal.</a:t>
            </a:r>
            <a:endParaRPr dirty="0"/>
          </a:p>
        </p:txBody>
      </p:sp>
      <p:sp>
        <p:nvSpPr>
          <p:cNvPr id="174" name="Google Shape;174;p15"/>
          <p:cNvSpPr txBox="1"/>
          <p:nvPr/>
        </p:nvSpPr>
        <p:spPr>
          <a:xfrm>
            <a:off x="6503371" y="3656465"/>
            <a:ext cx="4287561" cy="760208"/>
          </a:xfrm>
          <a:prstGeom prst="rect">
            <a:avLst/>
          </a:prstGeom>
          <a:noFill/>
          <a:ln>
            <a:noFill/>
          </a:ln>
        </p:spPr>
        <p:txBody>
          <a:bodyPr spcFirstLastPara="1" wrap="square" lIns="0" tIns="0" rIns="0" bIns="0" anchor="t" anchorCtr="0">
            <a:spAutoFit/>
          </a:bodyPr>
          <a:lstStyle/>
          <a:p>
            <a:pPr lvl="0">
              <a:lnSpc>
                <a:spcPct val="130000"/>
              </a:lnSpc>
            </a:pPr>
            <a:r>
              <a:rPr lang="en-US" sz="2400" dirty="0">
                <a:solidFill>
                  <a:srgbClr val="F3F6FA"/>
                </a:solidFill>
                <a:latin typeface="Playfair Display Black"/>
                <a:ea typeface="Playfair Display Black"/>
                <a:cs typeface="Playfair Display Black"/>
                <a:sym typeface="Playfair Display Black"/>
              </a:rPr>
              <a:t>FILM AND TELEVISION</a:t>
            </a:r>
          </a:p>
          <a:p>
            <a:pPr lvl="0">
              <a:lnSpc>
                <a:spcPct val="130000"/>
              </a:lnSpc>
            </a:pPr>
            <a:endParaRPr dirty="0"/>
          </a:p>
        </p:txBody>
      </p:sp>
      <p:sp>
        <p:nvSpPr>
          <p:cNvPr id="175" name="Google Shape;175;p15"/>
          <p:cNvSpPr txBox="1"/>
          <p:nvPr/>
        </p:nvSpPr>
        <p:spPr>
          <a:xfrm>
            <a:off x="12024847" y="5098594"/>
            <a:ext cx="5141301" cy="1615250"/>
          </a:xfrm>
          <a:prstGeom prst="rect">
            <a:avLst/>
          </a:prstGeom>
          <a:noFill/>
          <a:ln>
            <a:noFill/>
          </a:ln>
        </p:spPr>
        <p:txBody>
          <a:bodyPr spcFirstLastPara="1" wrap="square" lIns="0" tIns="0" rIns="0" bIns="0" anchor="t" anchorCtr="0">
            <a:spAutoFit/>
          </a:bodyPr>
          <a:lstStyle/>
          <a:p>
            <a:pPr marL="539749" lvl="1" indent="-269874">
              <a:lnSpc>
                <a:spcPct val="140016"/>
              </a:lnSpc>
              <a:buClr>
                <a:srgbClr val="0B1320"/>
              </a:buClr>
              <a:buSzPts val="2499"/>
              <a:buFont typeface="Arial"/>
              <a:buChar char="•"/>
            </a:pPr>
            <a:r>
              <a:rPr lang="en-US" sz="2499" dirty="0">
                <a:solidFill>
                  <a:srgbClr val="0B1320"/>
                </a:solidFill>
                <a:latin typeface="Roboto"/>
                <a:ea typeface="Roboto"/>
                <a:cs typeface="Roboto"/>
                <a:sym typeface="Roboto"/>
              </a:rPr>
              <a:t>tourist locations, offering them a distinctive perspective of the region and boosting tourism</a:t>
            </a:r>
            <a:endParaRPr dirty="0"/>
          </a:p>
        </p:txBody>
      </p:sp>
      <p:sp>
        <p:nvSpPr>
          <p:cNvPr id="176" name="Google Shape;176;p15"/>
          <p:cNvSpPr txBox="1"/>
          <p:nvPr/>
        </p:nvSpPr>
        <p:spPr>
          <a:xfrm>
            <a:off x="12213008" y="3597032"/>
            <a:ext cx="7190233" cy="560153"/>
          </a:xfrm>
          <a:prstGeom prst="rect">
            <a:avLst/>
          </a:prstGeom>
          <a:noFill/>
          <a:ln>
            <a:noFill/>
          </a:ln>
        </p:spPr>
        <p:txBody>
          <a:bodyPr spcFirstLastPara="1" wrap="square" lIns="0" tIns="0" rIns="0" bIns="0" anchor="t" anchorCtr="0">
            <a:spAutoFit/>
          </a:bodyPr>
          <a:lstStyle/>
          <a:p>
            <a:pPr lvl="0">
              <a:lnSpc>
                <a:spcPct val="130000"/>
              </a:lnSpc>
            </a:pPr>
            <a:r>
              <a:rPr lang="en-US" sz="2800" dirty="0">
                <a:solidFill>
                  <a:srgbClr val="F3F6FA"/>
                </a:solidFill>
                <a:latin typeface="Playfair Display Black"/>
                <a:ea typeface="Playfair Display Black"/>
                <a:cs typeface="Playfair Display Black"/>
                <a:sym typeface="Playfair Display Black"/>
              </a:rPr>
              <a:t>TOURISM</a:t>
            </a:r>
            <a:endParaRPr sz="2000" dirty="0"/>
          </a:p>
        </p:txBody>
      </p:sp>
      <p:pic>
        <p:nvPicPr>
          <p:cNvPr id="3" name="Picture 2" descr="A picture containing ground, outdoor, tripod&#10;&#10;Description automatically generated">
            <a:extLst>
              <a:ext uri="{FF2B5EF4-FFF2-40B4-BE49-F238E27FC236}">
                <a16:creationId xmlns:a16="http://schemas.microsoft.com/office/drawing/2014/main" id="{3DF251F9-2963-4559-61C1-462418230A00}"/>
              </a:ext>
            </a:extLst>
          </p:cNvPr>
          <p:cNvPicPr>
            <a:picLocks noChangeAspect="1"/>
          </p:cNvPicPr>
          <p:nvPr/>
        </p:nvPicPr>
        <p:blipFill>
          <a:blip r:embed="rId3"/>
          <a:stretch>
            <a:fillRect/>
          </a:stretch>
        </p:blipFill>
        <p:spPr>
          <a:xfrm>
            <a:off x="6923179" y="8156076"/>
            <a:ext cx="3555029" cy="2371204"/>
          </a:xfrm>
          <a:prstGeom prst="rect">
            <a:avLst/>
          </a:prstGeom>
        </p:spPr>
      </p:pic>
      <p:pic>
        <p:nvPicPr>
          <p:cNvPr id="5" name="Picture 4" descr="A plane flying over a city&#10;&#10;Description automatically generated with medium confidence">
            <a:extLst>
              <a:ext uri="{FF2B5EF4-FFF2-40B4-BE49-F238E27FC236}">
                <a16:creationId xmlns:a16="http://schemas.microsoft.com/office/drawing/2014/main" id="{2DDE5EFB-E2F6-6A8F-1C67-870385A54F3F}"/>
              </a:ext>
            </a:extLst>
          </p:cNvPr>
          <p:cNvPicPr>
            <a:picLocks noChangeAspect="1"/>
          </p:cNvPicPr>
          <p:nvPr/>
        </p:nvPicPr>
        <p:blipFill rotWithShape="1">
          <a:blip r:embed="rId4"/>
          <a:srcRect b="22584"/>
          <a:stretch/>
        </p:blipFill>
        <p:spPr>
          <a:xfrm>
            <a:off x="1229194" y="8026427"/>
            <a:ext cx="3972297" cy="2300399"/>
          </a:xfrm>
          <a:prstGeom prst="rect">
            <a:avLst/>
          </a:prstGeom>
        </p:spPr>
      </p:pic>
    </p:spTree>
    <p:extLst>
      <p:ext uri="{BB962C8B-B14F-4D97-AF65-F5344CB8AC3E}">
        <p14:creationId xmlns:p14="http://schemas.microsoft.com/office/powerpoint/2010/main" val="391032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500"/>
                                        <p:tgtEl>
                                          <p:spTgt spid="152"/>
                                        </p:tgtEl>
                                      </p:cBhvr>
                                    </p:animEffect>
                                  </p:childTnLst>
                                </p:cTn>
                              </p:par>
                              <p:par>
                                <p:cTn id="8" presetID="10" presetClass="entr" presetSubtype="0"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fade">
                                      <p:cBhvr>
                                        <p:cTn id="10" dur="500"/>
                                        <p:tgtEl>
                                          <p:spTgt spid="160"/>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59"/>
                                        </p:tgtEl>
                                        <p:attrNameLst>
                                          <p:attrName>style.visibility</p:attrName>
                                        </p:attrNameLst>
                                      </p:cBhvr>
                                      <p:to>
                                        <p:strVal val="visible"/>
                                      </p:to>
                                    </p:set>
                                    <p:animEffect transition="in" filter="fade">
                                      <p:cBhvr>
                                        <p:cTn id="16" dur="500"/>
                                        <p:tgtEl>
                                          <p:spTgt spid="159"/>
                                        </p:tgtEl>
                                      </p:cBhvr>
                                    </p:animEffect>
                                  </p:childTnLst>
                                </p:cTn>
                              </p:par>
                              <p:par>
                                <p:cTn id="17" presetID="10" presetClass="entr" presetSubtype="0" fill="hold" nodeType="withEffect">
                                  <p:stCondLst>
                                    <p:cond delay="0"/>
                                  </p:stCondLst>
                                  <p:childTnLst>
                                    <p:set>
                                      <p:cBhvr>
                                        <p:cTn id="18" dur="1" fill="hold">
                                          <p:stCondLst>
                                            <p:cond delay="0"/>
                                          </p:stCondLst>
                                        </p:cTn>
                                        <p:tgtEl>
                                          <p:spTgt spid="153"/>
                                        </p:tgtEl>
                                        <p:attrNameLst>
                                          <p:attrName>style.visibility</p:attrName>
                                        </p:attrNameLst>
                                      </p:cBhvr>
                                      <p:to>
                                        <p:strVal val="visible"/>
                                      </p:to>
                                    </p:set>
                                    <p:animEffect transition="in" filter="fade">
                                      <p:cBhvr>
                                        <p:cTn id="19" dur="500"/>
                                        <p:tgtEl>
                                          <p:spTgt spid="15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500"/>
                                        <p:tgtEl>
                                          <p:spTgt spid="174"/>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500"/>
                                        <p:tgtEl>
                                          <p:spTgt spid="17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176"/>
                                        </p:tgtEl>
                                        <p:attrNameLst>
                                          <p:attrName>style.visibility</p:attrName>
                                        </p:attrNameLst>
                                      </p:cBhvr>
                                      <p:to>
                                        <p:strVal val="visible"/>
                                      </p:to>
                                    </p:set>
                                    <p:animEffect transition="in" filter="fade">
                                      <p:cBhvr>
                                        <p:cTn id="39" dur="500"/>
                                        <p:tgtEl>
                                          <p:spTgt spid="176"/>
                                        </p:tgtEl>
                                      </p:cBhvr>
                                    </p:animEffect>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170"/>
                                        </p:tgtEl>
                                        <p:attrNameLst>
                                          <p:attrName>style.visibility</p:attrName>
                                        </p:attrNameLst>
                                      </p:cBhvr>
                                      <p:to>
                                        <p:strVal val="visible"/>
                                      </p:to>
                                    </p:set>
                                    <p:animEffect transition="in" filter="fade">
                                      <p:cBhvr>
                                        <p:cTn id="43" dur="500"/>
                                        <p:tgtEl>
                                          <p:spTgt spid="1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fade">
                                      <p:cBhvr>
                                        <p:cTn id="47" dur="500"/>
                                        <p:tgtEl>
                                          <p:spTgt spid="175"/>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167"/>
                                        </p:tgtEl>
                                        <p:attrNameLst>
                                          <p:attrName>style.visibility</p:attrName>
                                        </p:attrNameLst>
                                      </p:cBhvr>
                                      <p:to>
                                        <p:strVal val="visible"/>
                                      </p:to>
                                    </p:set>
                                    <p:animEffect transition="in" filter="fade">
                                      <p:cBhvr>
                                        <p:cTn id="51"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6FA"/>
        </a:solidFill>
        <a:effectLst/>
      </p:bgPr>
    </p:bg>
    <p:spTree>
      <p:nvGrpSpPr>
        <p:cNvPr id="1" name="Shape 323"/>
        <p:cNvGrpSpPr/>
        <p:nvPr/>
      </p:nvGrpSpPr>
      <p:grpSpPr>
        <a:xfrm>
          <a:off x="0" y="0"/>
          <a:ext cx="0" cy="0"/>
          <a:chOff x="0" y="0"/>
          <a:chExt cx="0" cy="0"/>
        </a:xfrm>
      </p:grpSpPr>
      <p:grpSp>
        <p:nvGrpSpPr>
          <p:cNvPr id="324" name="Google Shape;324;p20"/>
          <p:cNvGrpSpPr/>
          <p:nvPr/>
        </p:nvGrpSpPr>
        <p:grpSpPr>
          <a:xfrm>
            <a:off x="1028700" y="884039"/>
            <a:ext cx="16230600" cy="8374261"/>
            <a:chOff x="0" y="-38100"/>
            <a:chExt cx="4274726" cy="2205567"/>
          </a:xfrm>
        </p:grpSpPr>
        <p:sp>
          <p:nvSpPr>
            <p:cNvPr id="325" name="Google Shape;325;p20"/>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0B13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0"/>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7" name="Google Shape;327;p20"/>
          <p:cNvSpPr txBox="1"/>
          <p:nvPr/>
        </p:nvSpPr>
        <p:spPr>
          <a:xfrm>
            <a:off x="1340293" y="762000"/>
            <a:ext cx="2669833" cy="2985176"/>
          </a:xfrm>
          <a:prstGeom prst="rect">
            <a:avLst/>
          </a:prstGeom>
          <a:noFill/>
          <a:ln>
            <a:noFill/>
          </a:ln>
        </p:spPr>
        <p:txBody>
          <a:bodyPr spcFirstLastPara="1" wrap="square" lIns="0" tIns="0" rIns="0" bIns="0" anchor="t" anchorCtr="0">
            <a:spAutoFit/>
          </a:bodyPr>
          <a:lstStyle/>
          <a:p>
            <a:pPr marL="0" marR="0" lvl="0" indent="0" algn="ctr" rtl="0">
              <a:lnSpc>
                <a:spcPct val="140004"/>
              </a:lnSpc>
              <a:spcBef>
                <a:spcPts val="0"/>
              </a:spcBef>
              <a:spcAft>
                <a:spcPts val="0"/>
              </a:spcAft>
              <a:buNone/>
            </a:pPr>
            <a:r>
              <a:rPr lang="en-US" sz="13856" b="0" i="0" u="none" strike="noStrike" cap="none" dirty="0">
                <a:solidFill>
                  <a:srgbClr val="F3F6FA"/>
                </a:solidFill>
                <a:latin typeface="Playfair Display Black"/>
                <a:ea typeface="Playfair Display Black"/>
                <a:cs typeface="Playfair Display Black"/>
                <a:sym typeface="Playfair Display Black"/>
              </a:rPr>
              <a:t>03.</a:t>
            </a:r>
            <a:endParaRPr dirty="0"/>
          </a:p>
        </p:txBody>
      </p:sp>
      <p:sp>
        <p:nvSpPr>
          <p:cNvPr id="328" name="Google Shape;328;p20"/>
          <p:cNvSpPr txBox="1"/>
          <p:nvPr/>
        </p:nvSpPr>
        <p:spPr>
          <a:xfrm>
            <a:off x="4010126" y="7382658"/>
            <a:ext cx="12748341" cy="1920526"/>
          </a:xfrm>
          <a:prstGeom prst="rect">
            <a:avLst/>
          </a:prstGeom>
          <a:noFill/>
          <a:ln>
            <a:noFill/>
          </a:ln>
        </p:spPr>
        <p:txBody>
          <a:bodyPr spcFirstLastPara="1" wrap="square" lIns="0" tIns="0" rIns="0" bIns="0" anchor="t" anchorCtr="0">
            <a:spAutoFit/>
          </a:bodyPr>
          <a:lstStyle/>
          <a:p>
            <a:pPr lvl="0" algn="r">
              <a:lnSpc>
                <a:spcPct val="120000"/>
              </a:lnSpc>
            </a:pPr>
            <a:r>
              <a:rPr lang="en-US" sz="10400" dirty="0">
                <a:solidFill>
                  <a:srgbClr val="F3F6FA"/>
                </a:solidFill>
                <a:latin typeface="Playfair Display Black"/>
                <a:ea typeface="Playfair Display Black"/>
                <a:cs typeface="Playfair Display Black"/>
                <a:sym typeface="Playfair Display Black"/>
              </a:rPr>
              <a:t>AIRFRAME DESIGN</a:t>
            </a:r>
            <a:endParaRPr dirty="0"/>
          </a:p>
        </p:txBody>
      </p:sp>
      <p:grpSp>
        <p:nvGrpSpPr>
          <p:cNvPr id="329" name="Google Shape;329;p20"/>
          <p:cNvGrpSpPr/>
          <p:nvPr/>
        </p:nvGrpSpPr>
        <p:grpSpPr>
          <a:xfrm>
            <a:off x="-3233490" y="5979520"/>
            <a:ext cx="6999655" cy="8614961"/>
            <a:chOff x="0" y="0"/>
            <a:chExt cx="9332874" cy="11486614"/>
          </a:xfrm>
        </p:grpSpPr>
        <p:grpSp>
          <p:nvGrpSpPr>
            <p:cNvPr id="330" name="Google Shape;330;p20"/>
            <p:cNvGrpSpPr/>
            <p:nvPr/>
          </p:nvGrpSpPr>
          <p:grpSpPr>
            <a:xfrm>
              <a:off x="0" y="0"/>
              <a:ext cx="9332874" cy="11486614"/>
              <a:chOff x="0" y="0"/>
              <a:chExt cx="660400" cy="812800"/>
            </a:xfrm>
          </p:grpSpPr>
          <p:sp>
            <p:nvSpPr>
              <p:cNvPr id="331" name="Google Shape;33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0"/>
            <p:cNvGrpSpPr/>
            <p:nvPr/>
          </p:nvGrpSpPr>
          <p:grpSpPr>
            <a:xfrm>
              <a:off x="545238" y="671062"/>
              <a:ext cx="8242398" cy="10144490"/>
              <a:chOff x="0" y="0"/>
              <a:chExt cx="660400" cy="812800"/>
            </a:xfrm>
          </p:grpSpPr>
          <p:sp>
            <p:nvSpPr>
              <p:cNvPr id="334" name="Google Shape;33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6" name="Google Shape;336;p20"/>
            <p:cNvGrpSpPr/>
            <p:nvPr/>
          </p:nvGrpSpPr>
          <p:grpSpPr>
            <a:xfrm>
              <a:off x="1083502" y="1333541"/>
              <a:ext cx="7165870" cy="8819533"/>
              <a:chOff x="0" y="0"/>
              <a:chExt cx="660400" cy="812800"/>
            </a:xfrm>
          </p:grpSpPr>
          <p:sp>
            <p:nvSpPr>
              <p:cNvPr id="337" name="Google Shape;33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339" name="Google Shape;339;p20"/>
          <p:cNvGrpSpPr/>
          <p:nvPr/>
        </p:nvGrpSpPr>
        <p:grpSpPr>
          <a:xfrm rot="10800000">
            <a:off x="13557529" y="-3278780"/>
            <a:ext cx="6999655" cy="8614961"/>
            <a:chOff x="0" y="0"/>
            <a:chExt cx="9332874" cy="11486614"/>
          </a:xfrm>
        </p:grpSpPr>
        <p:grpSp>
          <p:nvGrpSpPr>
            <p:cNvPr id="340" name="Google Shape;340;p20"/>
            <p:cNvGrpSpPr/>
            <p:nvPr/>
          </p:nvGrpSpPr>
          <p:grpSpPr>
            <a:xfrm>
              <a:off x="0" y="0"/>
              <a:ext cx="9332874" cy="11486614"/>
              <a:chOff x="0" y="0"/>
              <a:chExt cx="660400" cy="812800"/>
            </a:xfrm>
          </p:grpSpPr>
          <p:sp>
            <p:nvSpPr>
              <p:cNvPr id="341" name="Google Shape;341;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0"/>
            <p:cNvGrpSpPr/>
            <p:nvPr/>
          </p:nvGrpSpPr>
          <p:grpSpPr>
            <a:xfrm>
              <a:off x="545238" y="671062"/>
              <a:ext cx="8242398" cy="10144490"/>
              <a:chOff x="0" y="0"/>
              <a:chExt cx="660400" cy="812800"/>
            </a:xfrm>
          </p:grpSpPr>
          <p:sp>
            <p:nvSpPr>
              <p:cNvPr id="344" name="Google Shape;344;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6" name="Google Shape;346;p20"/>
            <p:cNvGrpSpPr/>
            <p:nvPr/>
          </p:nvGrpSpPr>
          <p:grpSpPr>
            <a:xfrm>
              <a:off x="1083502" y="1333541"/>
              <a:ext cx="7165870" cy="8819533"/>
              <a:chOff x="0" y="0"/>
              <a:chExt cx="660400" cy="812800"/>
            </a:xfrm>
          </p:grpSpPr>
          <p:sp>
            <p:nvSpPr>
              <p:cNvPr id="347" name="Google Shape;347;p20"/>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0"/>
              <p:cNvSpPr txBox="1"/>
              <p:nvPr/>
            </p:nvSpPr>
            <p:spPr>
              <a:xfrm>
                <a:off x="0" y="69850"/>
                <a:ext cx="660400" cy="7429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cxnSp>
        <p:nvCxnSpPr>
          <p:cNvPr id="349" name="Google Shape;349;p20"/>
          <p:cNvCxnSpPr/>
          <p:nvPr/>
        </p:nvCxnSpPr>
        <p:spPr>
          <a:xfrm>
            <a:off x="4638177" y="2245984"/>
            <a:ext cx="9799801" cy="0"/>
          </a:xfrm>
          <a:prstGeom prst="straightConnector1">
            <a:avLst/>
          </a:prstGeom>
          <a:noFill/>
          <a:ln w="38100" cap="flat" cmpd="sng">
            <a:solidFill>
              <a:srgbClr val="F3F6FA"/>
            </a:solidFill>
            <a:prstDash val="solid"/>
            <a:round/>
            <a:headEnd type="none" w="sm" len="sm"/>
            <a:tailEnd type="none" w="sm" len="sm"/>
          </a:ln>
        </p:spPr>
      </p:cxnSp>
      <p:grpSp>
        <p:nvGrpSpPr>
          <p:cNvPr id="350" name="Google Shape;350;p20"/>
          <p:cNvGrpSpPr/>
          <p:nvPr/>
        </p:nvGrpSpPr>
        <p:grpSpPr>
          <a:xfrm>
            <a:off x="15226010" y="2079760"/>
            <a:ext cx="406823" cy="408647"/>
            <a:chOff x="1813" y="0"/>
            <a:chExt cx="809173" cy="812800"/>
          </a:xfrm>
        </p:grpSpPr>
        <p:sp>
          <p:nvSpPr>
            <p:cNvPr id="351" name="Google Shape;351;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3" name="Google Shape;353;p20"/>
          <p:cNvGrpSpPr/>
          <p:nvPr/>
        </p:nvGrpSpPr>
        <p:grpSpPr>
          <a:xfrm>
            <a:off x="15789684" y="2079760"/>
            <a:ext cx="406823" cy="408647"/>
            <a:chOff x="1813" y="0"/>
            <a:chExt cx="809173" cy="812800"/>
          </a:xfrm>
        </p:grpSpPr>
        <p:sp>
          <p:nvSpPr>
            <p:cNvPr id="354" name="Google Shape;354;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56" name="Google Shape;356;p20"/>
          <p:cNvGrpSpPr/>
          <p:nvPr/>
        </p:nvGrpSpPr>
        <p:grpSpPr>
          <a:xfrm>
            <a:off x="16350731" y="2079760"/>
            <a:ext cx="406823" cy="408647"/>
            <a:chOff x="1813" y="0"/>
            <a:chExt cx="809173" cy="812800"/>
          </a:xfrm>
        </p:grpSpPr>
        <p:sp>
          <p:nvSpPr>
            <p:cNvPr id="357" name="Google Shape;357;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0"/>
            <p:cNvSpPr txBox="1"/>
            <p:nvPr/>
          </p:nvSpPr>
          <p:spPr>
            <a:xfrm>
              <a:off x="76200" y="19050"/>
              <a:ext cx="660400" cy="71755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28292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TotalTime>
  <Words>1092</Words>
  <Application>Microsoft Office PowerPoint</Application>
  <PresentationFormat>Custom</PresentationFormat>
  <Paragraphs>148</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Playfair Display Black</vt:lpstr>
      <vt:lpstr>Arial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m711</dc:creator>
  <cp:lastModifiedBy>ALSAIAARI MOHAMMED NASSER SAEED</cp:lastModifiedBy>
  <cp:revision>2</cp:revision>
  <dcterms:modified xsi:type="dcterms:W3CDTF">2023-04-08T04:51:59Z</dcterms:modified>
</cp:coreProperties>
</file>